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diagrams/layout1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2.xml" ContentType="application/vnd.openxmlformats-officedocument.presentationml.tags+xml"/>
  <Override PartName="/ppt/tags/tag4.xml" ContentType="application/vnd.openxmlformats-officedocument.presentationml.tags+xml"/>
  <Override PartName="/ppt/tags/tag2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25.xml" ContentType="application/vnd.openxmlformats-officedocument.presentationml.tags+xml"/>
  <Override PartName="/ppt/tags/tag2.xml" ContentType="application/vnd.openxmlformats-officedocument.presentationml.tags+xml"/>
  <Override PartName="/ppt/tags/tag24.xml" ContentType="application/vnd.openxmlformats-officedocument.presentationml.tag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1.xml" ContentType="application/vnd.openxmlformats-officedocument.presentationml.tags+xml"/>
  <Override PartName="/ppt/tags/tag9.xml" ContentType="application/vnd.openxmlformats-officedocument.presentationml.tags+xml"/>
  <Override PartName="/ppt/tags/tag18.xml" ContentType="application/vnd.openxmlformats-officedocument.presentationml.tags+xml"/>
  <Override PartName="/ppt/tags/tag16.xml" ContentType="application/vnd.openxmlformats-officedocument.presentationml.tags+xml"/>
  <Override PartName="/ppt/tags/tag11.xml" ContentType="application/vnd.openxmlformats-officedocument.presentationml.tags+xml"/>
  <Override PartName="/ppt/tags/tag17.xml" ContentType="application/vnd.openxmlformats-officedocument.presentationml.tags+xml"/>
  <Override PartName="/ppt/tags/tag1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  <p:sldMasterId id="2147483979" r:id="rId2"/>
    <p:sldMasterId id="2147484001" r:id="rId3"/>
  </p:sldMasterIdLst>
  <p:notesMasterIdLst>
    <p:notesMasterId r:id="rId32"/>
  </p:notesMasterIdLst>
  <p:handoutMasterIdLst>
    <p:handoutMasterId r:id="rId33"/>
  </p:handoutMasterIdLst>
  <p:sldIdLst>
    <p:sldId id="256" r:id="rId4"/>
    <p:sldId id="273" r:id="rId5"/>
    <p:sldId id="267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8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82" r:id="rId24"/>
    <p:sldId id="269" r:id="rId25"/>
    <p:sldId id="270" r:id="rId26"/>
    <p:sldId id="271" r:id="rId27"/>
    <p:sldId id="272" r:id="rId28"/>
    <p:sldId id="284" r:id="rId29"/>
    <p:sldId id="283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A26"/>
    <a:srgbClr val="000000"/>
    <a:srgbClr val="004680"/>
    <a:srgbClr val="3A3A3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7" autoAdjust="0"/>
    <p:restoredTop sz="90375" autoAdjust="0"/>
  </p:normalViewPr>
  <p:slideViewPr>
    <p:cSldViewPr snapToGrid="0">
      <p:cViewPr varScale="1">
        <p:scale>
          <a:sx n="59" d="100"/>
          <a:sy n="59" d="100"/>
        </p:scale>
        <p:origin x="752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2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Identify Canadian &amp; Mexican market opportunities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Participate in Canadian produce marketing association – April 2023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Host reverse trade mission in Wisconsin – fall 2023 / spring 2024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Create Materials for specific Mexican (fresh/chip) &amp; Canadian (seed) markets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Participate in Mexican trade show - 2024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Host Mexico reverse trade mission in Wisconsin – 2024 / 2025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DD64CA-BEB1-42F9-BA92-C034BB34EDE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F48B9E-2FC0-4C98-84F8-43D34C4F1747}">
      <dgm:prSet phldrT="[Text]"/>
      <dgm:spPr/>
      <dgm:t>
        <a:bodyPr/>
        <a:lstStyle/>
        <a:p>
          <a:r>
            <a:rPr lang="en-US" b="1" dirty="0"/>
            <a:t>Trade Shows</a:t>
          </a:r>
          <a:endParaRPr lang="en-US" dirty="0"/>
        </a:p>
      </dgm:t>
    </dgm:pt>
    <dgm:pt modelId="{B3DC55DD-0814-4C44-8C14-CB5C9E77AA67}" type="sibTrans" cxnId="{D2AE1FCD-754A-4B40-AA59-AE8C3418EC02}">
      <dgm:prSet/>
      <dgm:spPr/>
      <dgm:t>
        <a:bodyPr/>
        <a:lstStyle/>
        <a:p>
          <a:endParaRPr lang="en-US"/>
        </a:p>
      </dgm:t>
    </dgm:pt>
    <dgm:pt modelId="{C6B76CB5-1150-4BFD-B97C-419A6F61B4E0}" type="parTrans" cxnId="{D2AE1FCD-754A-4B40-AA59-AE8C3418EC02}">
      <dgm:prSet/>
      <dgm:spPr/>
      <dgm:t>
        <a:bodyPr/>
        <a:lstStyle/>
        <a:p>
          <a:endParaRPr lang="en-US"/>
        </a:p>
      </dgm:t>
    </dgm:pt>
    <dgm:pt modelId="{8F4178F2-9B66-402D-AFE7-64943F54F75C}">
      <dgm:prSet/>
      <dgm:spPr/>
      <dgm:t>
        <a:bodyPr/>
        <a:lstStyle/>
        <a:p>
          <a:r>
            <a:rPr lang="en-US" b="1" dirty="0"/>
            <a:t>Marketing &amp; Promotion</a:t>
          </a:r>
          <a:endParaRPr lang="en-US" dirty="0"/>
        </a:p>
      </dgm:t>
    </dgm:pt>
    <dgm:pt modelId="{D39EB09C-A26C-46F3-AA1A-86D442848204}" type="parTrans" cxnId="{F7EA53A1-3DA3-4DE3-AF11-71105B31517D}">
      <dgm:prSet/>
      <dgm:spPr/>
      <dgm:t>
        <a:bodyPr/>
        <a:lstStyle/>
        <a:p>
          <a:endParaRPr lang="en-US"/>
        </a:p>
      </dgm:t>
    </dgm:pt>
    <dgm:pt modelId="{2E1FAA3E-CDB9-42DB-B2F4-7B6C76C0F21F}" type="sibTrans" cxnId="{F7EA53A1-3DA3-4DE3-AF11-71105B31517D}">
      <dgm:prSet/>
      <dgm:spPr/>
      <dgm:t>
        <a:bodyPr/>
        <a:lstStyle/>
        <a:p>
          <a:endParaRPr lang="en-US"/>
        </a:p>
      </dgm:t>
    </dgm:pt>
    <dgm:pt modelId="{757C5775-4222-481F-9F6B-DECE192144E8}">
      <dgm:prSet/>
      <dgm:spPr/>
      <dgm:t>
        <a:bodyPr/>
        <a:lstStyle/>
        <a:p>
          <a:r>
            <a:rPr lang="en-US" b="1" dirty="0"/>
            <a:t>Consulting Services</a:t>
          </a:r>
          <a:endParaRPr lang="en-US" dirty="0"/>
        </a:p>
      </dgm:t>
    </dgm:pt>
    <dgm:pt modelId="{42ED3077-4559-4851-9CE5-0B9E782267D0}" type="parTrans" cxnId="{71C270AE-B833-497F-8449-3CFF0330A46B}">
      <dgm:prSet/>
      <dgm:spPr/>
      <dgm:t>
        <a:bodyPr/>
        <a:lstStyle/>
        <a:p>
          <a:endParaRPr lang="en-US"/>
        </a:p>
      </dgm:t>
    </dgm:pt>
    <dgm:pt modelId="{4B547BB2-91AD-4F70-A4EF-642CA94F9C0A}" type="sibTrans" cxnId="{71C270AE-B833-497F-8449-3CFF0330A46B}">
      <dgm:prSet/>
      <dgm:spPr/>
      <dgm:t>
        <a:bodyPr/>
        <a:lstStyle/>
        <a:p>
          <a:endParaRPr lang="en-US"/>
        </a:p>
      </dgm:t>
    </dgm:pt>
    <dgm:pt modelId="{84F3F2D1-6C6E-49F8-8BF1-E392F2426E08}">
      <dgm:prSet/>
      <dgm:spPr/>
      <dgm:t>
        <a:bodyPr/>
        <a:lstStyle/>
        <a:p>
          <a:r>
            <a:rPr lang="en-US" b="1" dirty="0"/>
            <a:t>Export Education</a:t>
          </a:r>
          <a:endParaRPr lang="en-US" dirty="0"/>
        </a:p>
      </dgm:t>
    </dgm:pt>
    <dgm:pt modelId="{597BF56C-7E73-4AFB-8E31-81D6C8E233C7}" type="parTrans" cxnId="{8FDCFED9-06AB-47B8-8F81-7513FF013658}">
      <dgm:prSet/>
      <dgm:spPr/>
      <dgm:t>
        <a:bodyPr/>
        <a:lstStyle/>
        <a:p>
          <a:endParaRPr lang="en-US"/>
        </a:p>
      </dgm:t>
    </dgm:pt>
    <dgm:pt modelId="{E00C61DA-E0DB-433B-B3C3-A64675621D04}" type="sibTrans" cxnId="{8FDCFED9-06AB-47B8-8F81-7513FF013658}">
      <dgm:prSet/>
      <dgm:spPr/>
      <dgm:t>
        <a:bodyPr/>
        <a:lstStyle/>
        <a:p>
          <a:endParaRPr lang="en-US"/>
        </a:p>
      </dgm:t>
    </dgm:pt>
    <dgm:pt modelId="{1BCBF9E0-AB54-454E-A007-F13C0686EBA0}">
      <dgm:prSet/>
      <dgm:spPr/>
      <dgm:t>
        <a:bodyPr/>
        <a:lstStyle/>
        <a:p>
          <a:r>
            <a:rPr lang="en-US" b="1" dirty="0">
              <a:solidFill>
                <a:schemeClr val="accent3"/>
              </a:solidFill>
            </a:rPr>
            <a:t>Transportation</a:t>
          </a:r>
        </a:p>
        <a:p>
          <a:r>
            <a:rPr lang="en-US" b="1" dirty="0">
              <a:solidFill>
                <a:schemeClr val="accent3"/>
              </a:solidFill>
            </a:rPr>
            <a:t>and Lodging</a:t>
          </a:r>
          <a:endParaRPr lang="en-US" dirty="0">
            <a:solidFill>
              <a:schemeClr val="accent3"/>
            </a:solidFill>
          </a:endParaRPr>
        </a:p>
      </dgm:t>
    </dgm:pt>
    <dgm:pt modelId="{59CDC989-8395-4B46-BAB6-697DB4EFC1E5}" type="parTrans" cxnId="{F4E13E32-AAEB-404D-9682-CB90BEE1709D}">
      <dgm:prSet/>
      <dgm:spPr/>
      <dgm:t>
        <a:bodyPr/>
        <a:lstStyle/>
        <a:p>
          <a:endParaRPr lang="en-US"/>
        </a:p>
      </dgm:t>
    </dgm:pt>
    <dgm:pt modelId="{DB494CA5-09FB-4067-9A24-367598D2A581}" type="sibTrans" cxnId="{F4E13E32-AAEB-404D-9682-CB90BEE1709D}">
      <dgm:prSet/>
      <dgm:spPr/>
      <dgm:t>
        <a:bodyPr/>
        <a:lstStyle/>
        <a:p>
          <a:endParaRPr lang="en-US"/>
        </a:p>
      </dgm:t>
    </dgm:pt>
    <dgm:pt modelId="{169885FA-4EAD-4AD2-AC4E-8E056195F0AA}">
      <dgm:prSet phldrT="[Text]"/>
      <dgm:spPr/>
      <dgm:t>
        <a:bodyPr/>
        <a:lstStyle/>
        <a:p>
          <a:r>
            <a:rPr lang="en-US"/>
            <a:t>registration</a:t>
          </a:r>
          <a:r>
            <a:rPr lang="en-US" dirty="0"/>
            <a:t>, booth construction, one-time shipping, interpreters, non-WEDC trade missions</a:t>
          </a:r>
        </a:p>
      </dgm:t>
    </dgm:pt>
    <dgm:pt modelId="{CDF73A3A-7240-45FD-AFE6-6ADB16089BB8}" type="parTrans" cxnId="{EC3539A0-F758-4F70-9032-A29F99B4254B}">
      <dgm:prSet/>
      <dgm:spPr/>
      <dgm:t>
        <a:bodyPr/>
        <a:lstStyle/>
        <a:p>
          <a:endParaRPr lang="en-US"/>
        </a:p>
      </dgm:t>
    </dgm:pt>
    <dgm:pt modelId="{FB676156-39CA-474A-B88A-5258C563B8E2}" type="sibTrans" cxnId="{EC3539A0-F758-4F70-9032-A29F99B4254B}">
      <dgm:prSet/>
      <dgm:spPr/>
      <dgm:t>
        <a:bodyPr/>
        <a:lstStyle/>
        <a:p>
          <a:endParaRPr lang="en-US"/>
        </a:p>
      </dgm:t>
    </dgm:pt>
    <dgm:pt modelId="{BD160DA5-0633-472A-BA69-57F88CA6E6A8}">
      <dgm:prSet/>
      <dgm:spPr/>
      <dgm:t>
        <a:bodyPr/>
        <a:lstStyle/>
        <a:p>
          <a:r>
            <a:rPr lang="en-US"/>
            <a:t>website </a:t>
          </a:r>
          <a:r>
            <a:rPr lang="en-US" dirty="0"/>
            <a:t>development, translation of marketing materials, IP registration, product certification </a:t>
          </a:r>
        </a:p>
      </dgm:t>
    </dgm:pt>
    <dgm:pt modelId="{0F114F0E-618E-493F-8ED4-A422C26F9D3C}" type="parTrans" cxnId="{E877FB2A-C834-4A64-9056-A2AD399B46E2}">
      <dgm:prSet/>
      <dgm:spPr/>
      <dgm:t>
        <a:bodyPr/>
        <a:lstStyle/>
        <a:p>
          <a:endParaRPr lang="en-US"/>
        </a:p>
      </dgm:t>
    </dgm:pt>
    <dgm:pt modelId="{8355B0E0-05F3-41B6-A783-05CADA672918}" type="sibTrans" cxnId="{E877FB2A-C834-4A64-9056-A2AD399B46E2}">
      <dgm:prSet/>
      <dgm:spPr/>
      <dgm:t>
        <a:bodyPr/>
        <a:lstStyle/>
        <a:p>
          <a:endParaRPr lang="en-US"/>
        </a:p>
      </dgm:t>
    </dgm:pt>
    <dgm:pt modelId="{AACAA8E5-2828-486C-BCB3-FBAECA043639}">
      <dgm:prSet/>
      <dgm:spPr/>
      <dgm:t>
        <a:bodyPr/>
        <a:lstStyle/>
        <a:p>
          <a:r>
            <a:rPr lang="en-US"/>
            <a:t>WEDC </a:t>
          </a:r>
          <a:r>
            <a:rPr lang="en-US" dirty="0"/>
            <a:t>trade reps, US Commercial Service, website designer, partner search or market research</a:t>
          </a:r>
        </a:p>
      </dgm:t>
    </dgm:pt>
    <dgm:pt modelId="{407984DB-DF87-45FB-B870-EF6AB900B468}" type="parTrans" cxnId="{08158E3B-5310-49E0-8697-5D523E03C727}">
      <dgm:prSet/>
      <dgm:spPr/>
      <dgm:t>
        <a:bodyPr/>
        <a:lstStyle/>
        <a:p>
          <a:endParaRPr lang="en-US"/>
        </a:p>
      </dgm:t>
    </dgm:pt>
    <dgm:pt modelId="{9F841C90-0AE8-4131-BF19-9113C6A5A22C}" type="sibTrans" cxnId="{08158E3B-5310-49E0-8697-5D523E03C727}">
      <dgm:prSet/>
      <dgm:spPr/>
      <dgm:t>
        <a:bodyPr/>
        <a:lstStyle/>
        <a:p>
          <a:endParaRPr lang="en-US"/>
        </a:p>
      </dgm:t>
    </dgm:pt>
    <dgm:pt modelId="{0FF96074-6F36-40EF-AC6D-D61607B8CC45}">
      <dgm:prSet/>
      <dgm:spPr/>
      <dgm:t>
        <a:bodyPr/>
        <a:lstStyle/>
        <a:p>
          <a:r>
            <a:rPr lang="en-US"/>
            <a:t>cultural </a:t>
          </a:r>
          <a:r>
            <a:rPr lang="en-US" dirty="0"/>
            <a:t>competency, best business practices in foreign markets, export compliance, foreign language</a:t>
          </a:r>
        </a:p>
      </dgm:t>
    </dgm:pt>
    <dgm:pt modelId="{7D39BDF9-263A-4DE8-994F-211E186073C2}" type="parTrans" cxnId="{321A6B96-4B78-4402-A40E-B2E05C5504FF}">
      <dgm:prSet/>
      <dgm:spPr/>
      <dgm:t>
        <a:bodyPr/>
        <a:lstStyle/>
        <a:p>
          <a:endParaRPr lang="en-US"/>
        </a:p>
      </dgm:t>
    </dgm:pt>
    <dgm:pt modelId="{CA01822A-B1E6-4198-AC5F-ECA2172293F5}" type="sibTrans" cxnId="{321A6B96-4B78-4402-A40E-B2E05C5504FF}">
      <dgm:prSet/>
      <dgm:spPr/>
      <dgm:t>
        <a:bodyPr/>
        <a:lstStyle/>
        <a:p>
          <a:endParaRPr lang="en-US"/>
        </a:p>
      </dgm:t>
    </dgm:pt>
    <dgm:pt modelId="{81466B21-384D-45DC-AA00-2626048FEEEA}">
      <dgm:prSet/>
      <dgm:spPr/>
      <dgm:t>
        <a:bodyPr/>
        <a:lstStyle/>
        <a:p>
          <a:r>
            <a:rPr lang="en-US">
              <a:solidFill>
                <a:schemeClr val="accent3"/>
              </a:solidFill>
            </a:rPr>
            <a:t>match </a:t>
          </a:r>
          <a:r>
            <a:rPr lang="en-US" dirty="0">
              <a:solidFill>
                <a:schemeClr val="accent3"/>
              </a:solidFill>
            </a:rPr>
            <a:t>only—not reimbursable</a:t>
          </a:r>
        </a:p>
      </dgm:t>
    </dgm:pt>
    <dgm:pt modelId="{193A0211-771F-47AD-966E-2C440FFFC751}" type="parTrans" cxnId="{5F367864-0204-457C-B437-AAEB0922EC31}">
      <dgm:prSet/>
      <dgm:spPr/>
      <dgm:t>
        <a:bodyPr/>
        <a:lstStyle/>
        <a:p>
          <a:endParaRPr lang="en-US"/>
        </a:p>
      </dgm:t>
    </dgm:pt>
    <dgm:pt modelId="{26A6AED0-4805-444B-96F6-0BB8E864F489}" type="sibTrans" cxnId="{5F367864-0204-457C-B437-AAEB0922EC31}">
      <dgm:prSet/>
      <dgm:spPr/>
      <dgm:t>
        <a:bodyPr/>
        <a:lstStyle/>
        <a:p>
          <a:endParaRPr lang="en-US"/>
        </a:p>
      </dgm:t>
    </dgm:pt>
    <dgm:pt modelId="{E1743BAE-01D4-47EF-AE44-B678CA0D9702}" type="pres">
      <dgm:prSet presAssocID="{D2DD64CA-BEB1-42F9-BA92-C034BB34EDE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7488694-5ECE-4436-88FD-55AE30A988FD}" type="pres">
      <dgm:prSet presAssocID="{36F48B9E-2FC0-4C98-84F8-43D34C4F1747}" presName="thickLine" presStyleLbl="alignNode1" presStyleIdx="0" presStyleCnt="5"/>
      <dgm:spPr/>
    </dgm:pt>
    <dgm:pt modelId="{6676D154-4DCA-4001-9741-82D107D707D0}" type="pres">
      <dgm:prSet presAssocID="{36F48B9E-2FC0-4C98-84F8-43D34C4F1747}" presName="horz1" presStyleCnt="0"/>
      <dgm:spPr/>
    </dgm:pt>
    <dgm:pt modelId="{085F7CF7-03E4-4FC6-928E-D1667B050890}" type="pres">
      <dgm:prSet presAssocID="{36F48B9E-2FC0-4C98-84F8-43D34C4F1747}" presName="tx1" presStyleLbl="revTx" presStyleIdx="0" presStyleCnt="10"/>
      <dgm:spPr/>
      <dgm:t>
        <a:bodyPr/>
        <a:lstStyle/>
        <a:p>
          <a:endParaRPr lang="en-US"/>
        </a:p>
      </dgm:t>
    </dgm:pt>
    <dgm:pt modelId="{9E906E5A-35B9-4D17-B6DB-46740DB2C600}" type="pres">
      <dgm:prSet presAssocID="{36F48B9E-2FC0-4C98-84F8-43D34C4F1747}" presName="vert1" presStyleCnt="0"/>
      <dgm:spPr/>
    </dgm:pt>
    <dgm:pt modelId="{31FEADCF-73E4-4C7C-8BC5-9B22E1FED4CC}" type="pres">
      <dgm:prSet presAssocID="{169885FA-4EAD-4AD2-AC4E-8E056195F0AA}" presName="vertSpace2a" presStyleCnt="0"/>
      <dgm:spPr/>
    </dgm:pt>
    <dgm:pt modelId="{A70A05DA-1A46-4393-856B-4A2D1C13C393}" type="pres">
      <dgm:prSet presAssocID="{169885FA-4EAD-4AD2-AC4E-8E056195F0AA}" presName="horz2" presStyleCnt="0"/>
      <dgm:spPr/>
    </dgm:pt>
    <dgm:pt modelId="{3D8C6C95-B453-4E9A-B607-5E0881A18CF4}" type="pres">
      <dgm:prSet presAssocID="{169885FA-4EAD-4AD2-AC4E-8E056195F0AA}" presName="horzSpace2" presStyleCnt="0"/>
      <dgm:spPr/>
    </dgm:pt>
    <dgm:pt modelId="{9352A6CC-4017-42CA-9856-D74309D12441}" type="pres">
      <dgm:prSet presAssocID="{169885FA-4EAD-4AD2-AC4E-8E056195F0AA}" presName="tx2" presStyleLbl="revTx" presStyleIdx="1" presStyleCnt="10"/>
      <dgm:spPr/>
      <dgm:t>
        <a:bodyPr/>
        <a:lstStyle/>
        <a:p>
          <a:endParaRPr lang="en-US"/>
        </a:p>
      </dgm:t>
    </dgm:pt>
    <dgm:pt modelId="{91958377-048E-44BB-A697-814751E13764}" type="pres">
      <dgm:prSet presAssocID="{169885FA-4EAD-4AD2-AC4E-8E056195F0AA}" presName="vert2" presStyleCnt="0"/>
      <dgm:spPr/>
    </dgm:pt>
    <dgm:pt modelId="{426EF50A-06CC-481E-9A92-1ADE770292DD}" type="pres">
      <dgm:prSet presAssocID="{169885FA-4EAD-4AD2-AC4E-8E056195F0AA}" presName="thinLine2b" presStyleLbl="callout" presStyleIdx="0" presStyleCnt="5"/>
      <dgm:spPr/>
    </dgm:pt>
    <dgm:pt modelId="{A54626A1-AF7F-46C9-928B-280658567529}" type="pres">
      <dgm:prSet presAssocID="{169885FA-4EAD-4AD2-AC4E-8E056195F0AA}" presName="vertSpace2b" presStyleCnt="0"/>
      <dgm:spPr/>
    </dgm:pt>
    <dgm:pt modelId="{66DB579D-E662-424E-90A6-761037676C56}" type="pres">
      <dgm:prSet presAssocID="{8F4178F2-9B66-402D-AFE7-64943F54F75C}" presName="thickLine" presStyleLbl="alignNode1" presStyleIdx="1" presStyleCnt="5"/>
      <dgm:spPr/>
    </dgm:pt>
    <dgm:pt modelId="{4E1D19C1-D2EF-462D-B0C0-EFF0B88C1D1F}" type="pres">
      <dgm:prSet presAssocID="{8F4178F2-9B66-402D-AFE7-64943F54F75C}" presName="horz1" presStyleCnt="0"/>
      <dgm:spPr/>
    </dgm:pt>
    <dgm:pt modelId="{E15BC974-6D21-4292-8187-BFCFE13EEC88}" type="pres">
      <dgm:prSet presAssocID="{8F4178F2-9B66-402D-AFE7-64943F54F75C}" presName="tx1" presStyleLbl="revTx" presStyleIdx="2" presStyleCnt="10"/>
      <dgm:spPr/>
      <dgm:t>
        <a:bodyPr/>
        <a:lstStyle/>
        <a:p>
          <a:endParaRPr lang="en-US"/>
        </a:p>
      </dgm:t>
    </dgm:pt>
    <dgm:pt modelId="{EEBE6477-FAC0-4CD1-BE78-3789AD1BAF16}" type="pres">
      <dgm:prSet presAssocID="{8F4178F2-9B66-402D-AFE7-64943F54F75C}" presName="vert1" presStyleCnt="0"/>
      <dgm:spPr/>
    </dgm:pt>
    <dgm:pt modelId="{CEF7933C-B4AE-4FD6-AF1A-79D920733706}" type="pres">
      <dgm:prSet presAssocID="{BD160DA5-0633-472A-BA69-57F88CA6E6A8}" presName="vertSpace2a" presStyleCnt="0"/>
      <dgm:spPr/>
    </dgm:pt>
    <dgm:pt modelId="{0DA499FD-FA78-43E1-BD03-324CED52CB01}" type="pres">
      <dgm:prSet presAssocID="{BD160DA5-0633-472A-BA69-57F88CA6E6A8}" presName="horz2" presStyleCnt="0"/>
      <dgm:spPr/>
    </dgm:pt>
    <dgm:pt modelId="{4C3E1060-344B-444A-9C5F-4D2938A5E76D}" type="pres">
      <dgm:prSet presAssocID="{BD160DA5-0633-472A-BA69-57F88CA6E6A8}" presName="horzSpace2" presStyleCnt="0"/>
      <dgm:spPr/>
    </dgm:pt>
    <dgm:pt modelId="{F0077CEA-F038-4087-BD92-9FB77617F777}" type="pres">
      <dgm:prSet presAssocID="{BD160DA5-0633-472A-BA69-57F88CA6E6A8}" presName="tx2" presStyleLbl="revTx" presStyleIdx="3" presStyleCnt="10"/>
      <dgm:spPr/>
      <dgm:t>
        <a:bodyPr/>
        <a:lstStyle/>
        <a:p>
          <a:endParaRPr lang="en-US"/>
        </a:p>
      </dgm:t>
    </dgm:pt>
    <dgm:pt modelId="{DA0807D0-6B3C-45AD-9417-9B8AFA9AB403}" type="pres">
      <dgm:prSet presAssocID="{BD160DA5-0633-472A-BA69-57F88CA6E6A8}" presName="vert2" presStyleCnt="0"/>
      <dgm:spPr/>
    </dgm:pt>
    <dgm:pt modelId="{E70EACD1-C12D-4458-99D3-8B2A34070632}" type="pres">
      <dgm:prSet presAssocID="{BD160DA5-0633-472A-BA69-57F88CA6E6A8}" presName="thinLine2b" presStyleLbl="callout" presStyleIdx="1" presStyleCnt="5"/>
      <dgm:spPr/>
    </dgm:pt>
    <dgm:pt modelId="{34D1F8A3-F51E-4FC9-AAD2-195104BA9E61}" type="pres">
      <dgm:prSet presAssocID="{BD160DA5-0633-472A-BA69-57F88CA6E6A8}" presName="vertSpace2b" presStyleCnt="0"/>
      <dgm:spPr/>
    </dgm:pt>
    <dgm:pt modelId="{0BFD5589-B7BF-4D85-B357-AFCAD44AF793}" type="pres">
      <dgm:prSet presAssocID="{757C5775-4222-481F-9F6B-DECE192144E8}" presName="thickLine" presStyleLbl="alignNode1" presStyleIdx="2" presStyleCnt="5"/>
      <dgm:spPr/>
    </dgm:pt>
    <dgm:pt modelId="{FFE8692D-3A02-4433-8AD7-46A3CAC883BB}" type="pres">
      <dgm:prSet presAssocID="{757C5775-4222-481F-9F6B-DECE192144E8}" presName="horz1" presStyleCnt="0"/>
      <dgm:spPr/>
    </dgm:pt>
    <dgm:pt modelId="{235A004B-4678-45AC-9AF4-84A9C21BFBE1}" type="pres">
      <dgm:prSet presAssocID="{757C5775-4222-481F-9F6B-DECE192144E8}" presName="tx1" presStyleLbl="revTx" presStyleIdx="4" presStyleCnt="10"/>
      <dgm:spPr/>
      <dgm:t>
        <a:bodyPr/>
        <a:lstStyle/>
        <a:p>
          <a:endParaRPr lang="en-US"/>
        </a:p>
      </dgm:t>
    </dgm:pt>
    <dgm:pt modelId="{B758A05A-6538-427D-92A0-93B939437327}" type="pres">
      <dgm:prSet presAssocID="{757C5775-4222-481F-9F6B-DECE192144E8}" presName="vert1" presStyleCnt="0"/>
      <dgm:spPr/>
    </dgm:pt>
    <dgm:pt modelId="{61D82CD0-0959-4F75-A6D8-6C001980DF10}" type="pres">
      <dgm:prSet presAssocID="{AACAA8E5-2828-486C-BCB3-FBAECA043639}" presName="vertSpace2a" presStyleCnt="0"/>
      <dgm:spPr/>
    </dgm:pt>
    <dgm:pt modelId="{8B04D568-A06B-4BDA-B16E-4E1061ADDC67}" type="pres">
      <dgm:prSet presAssocID="{AACAA8E5-2828-486C-BCB3-FBAECA043639}" presName="horz2" presStyleCnt="0"/>
      <dgm:spPr/>
    </dgm:pt>
    <dgm:pt modelId="{A803B16B-174B-4CE8-8B23-7F4D86DF0ECD}" type="pres">
      <dgm:prSet presAssocID="{AACAA8E5-2828-486C-BCB3-FBAECA043639}" presName="horzSpace2" presStyleCnt="0"/>
      <dgm:spPr/>
    </dgm:pt>
    <dgm:pt modelId="{581F3C70-9612-451E-9F9D-78ED234DC27D}" type="pres">
      <dgm:prSet presAssocID="{AACAA8E5-2828-486C-BCB3-FBAECA043639}" presName="tx2" presStyleLbl="revTx" presStyleIdx="5" presStyleCnt="10"/>
      <dgm:spPr/>
      <dgm:t>
        <a:bodyPr/>
        <a:lstStyle/>
        <a:p>
          <a:endParaRPr lang="en-US"/>
        </a:p>
      </dgm:t>
    </dgm:pt>
    <dgm:pt modelId="{F8131D00-1F4A-4F08-9DBD-DF7F4A0646B0}" type="pres">
      <dgm:prSet presAssocID="{AACAA8E5-2828-486C-BCB3-FBAECA043639}" presName="vert2" presStyleCnt="0"/>
      <dgm:spPr/>
    </dgm:pt>
    <dgm:pt modelId="{B622FC00-257F-4977-8568-3D55A9745A4F}" type="pres">
      <dgm:prSet presAssocID="{AACAA8E5-2828-486C-BCB3-FBAECA043639}" presName="thinLine2b" presStyleLbl="callout" presStyleIdx="2" presStyleCnt="5"/>
      <dgm:spPr/>
    </dgm:pt>
    <dgm:pt modelId="{7D7012DB-08B5-48E8-9849-554B9E999829}" type="pres">
      <dgm:prSet presAssocID="{AACAA8E5-2828-486C-BCB3-FBAECA043639}" presName="vertSpace2b" presStyleCnt="0"/>
      <dgm:spPr/>
    </dgm:pt>
    <dgm:pt modelId="{03745A13-301E-40E0-8E61-5D6BC2B1E804}" type="pres">
      <dgm:prSet presAssocID="{84F3F2D1-6C6E-49F8-8BF1-E392F2426E08}" presName="thickLine" presStyleLbl="alignNode1" presStyleIdx="3" presStyleCnt="5"/>
      <dgm:spPr/>
    </dgm:pt>
    <dgm:pt modelId="{4D26C0D6-3054-4C56-A5DF-576296180CAC}" type="pres">
      <dgm:prSet presAssocID="{84F3F2D1-6C6E-49F8-8BF1-E392F2426E08}" presName="horz1" presStyleCnt="0"/>
      <dgm:spPr/>
    </dgm:pt>
    <dgm:pt modelId="{8B1D22EA-7D73-439E-8081-58CB4A836AF4}" type="pres">
      <dgm:prSet presAssocID="{84F3F2D1-6C6E-49F8-8BF1-E392F2426E08}" presName="tx1" presStyleLbl="revTx" presStyleIdx="6" presStyleCnt="10"/>
      <dgm:spPr/>
      <dgm:t>
        <a:bodyPr/>
        <a:lstStyle/>
        <a:p>
          <a:endParaRPr lang="en-US"/>
        </a:p>
      </dgm:t>
    </dgm:pt>
    <dgm:pt modelId="{1EEBA35F-8B8C-4711-899A-C8636B9CEB03}" type="pres">
      <dgm:prSet presAssocID="{84F3F2D1-6C6E-49F8-8BF1-E392F2426E08}" presName="vert1" presStyleCnt="0"/>
      <dgm:spPr/>
    </dgm:pt>
    <dgm:pt modelId="{75E26B3C-697D-406D-BAA9-DAB95A86809D}" type="pres">
      <dgm:prSet presAssocID="{0FF96074-6F36-40EF-AC6D-D61607B8CC45}" presName="vertSpace2a" presStyleCnt="0"/>
      <dgm:spPr/>
    </dgm:pt>
    <dgm:pt modelId="{471948FA-F646-4359-B9F6-D266BD0E285B}" type="pres">
      <dgm:prSet presAssocID="{0FF96074-6F36-40EF-AC6D-D61607B8CC45}" presName="horz2" presStyleCnt="0"/>
      <dgm:spPr/>
    </dgm:pt>
    <dgm:pt modelId="{01646D05-F3B0-4112-A298-AEC9C8063B00}" type="pres">
      <dgm:prSet presAssocID="{0FF96074-6F36-40EF-AC6D-D61607B8CC45}" presName="horzSpace2" presStyleCnt="0"/>
      <dgm:spPr/>
    </dgm:pt>
    <dgm:pt modelId="{0716654A-4BC5-465F-A07F-927FC731BC08}" type="pres">
      <dgm:prSet presAssocID="{0FF96074-6F36-40EF-AC6D-D61607B8CC45}" presName="tx2" presStyleLbl="revTx" presStyleIdx="7" presStyleCnt="10"/>
      <dgm:spPr/>
      <dgm:t>
        <a:bodyPr/>
        <a:lstStyle/>
        <a:p>
          <a:endParaRPr lang="en-US"/>
        </a:p>
      </dgm:t>
    </dgm:pt>
    <dgm:pt modelId="{67666011-5D98-4D40-8130-AE33449AFB70}" type="pres">
      <dgm:prSet presAssocID="{0FF96074-6F36-40EF-AC6D-D61607B8CC45}" presName="vert2" presStyleCnt="0"/>
      <dgm:spPr/>
    </dgm:pt>
    <dgm:pt modelId="{29E17598-F992-43B8-A58C-E1F2F01B51A5}" type="pres">
      <dgm:prSet presAssocID="{0FF96074-6F36-40EF-AC6D-D61607B8CC45}" presName="thinLine2b" presStyleLbl="callout" presStyleIdx="3" presStyleCnt="5"/>
      <dgm:spPr/>
    </dgm:pt>
    <dgm:pt modelId="{1E081FCD-8E06-4B35-B7AA-AAB645777AF5}" type="pres">
      <dgm:prSet presAssocID="{0FF96074-6F36-40EF-AC6D-D61607B8CC45}" presName="vertSpace2b" presStyleCnt="0"/>
      <dgm:spPr/>
    </dgm:pt>
    <dgm:pt modelId="{5E54FA37-0B13-47BD-B18F-44618BF105E0}" type="pres">
      <dgm:prSet presAssocID="{1BCBF9E0-AB54-454E-A007-F13C0686EBA0}" presName="thickLine" presStyleLbl="alignNode1" presStyleIdx="4" presStyleCnt="5"/>
      <dgm:spPr/>
    </dgm:pt>
    <dgm:pt modelId="{938881DB-23A0-4FE6-9CCB-C9907BCEC420}" type="pres">
      <dgm:prSet presAssocID="{1BCBF9E0-AB54-454E-A007-F13C0686EBA0}" presName="horz1" presStyleCnt="0"/>
      <dgm:spPr/>
    </dgm:pt>
    <dgm:pt modelId="{31341FE8-B7FC-4ECD-8704-7680E391115F}" type="pres">
      <dgm:prSet presAssocID="{1BCBF9E0-AB54-454E-A007-F13C0686EBA0}" presName="tx1" presStyleLbl="revTx" presStyleIdx="8" presStyleCnt="10"/>
      <dgm:spPr/>
      <dgm:t>
        <a:bodyPr/>
        <a:lstStyle/>
        <a:p>
          <a:endParaRPr lang="en-US"/>
        </a:p>
      </dgm:t>
    </dgm:pt>
    <dgm:pt modelId="{F6B2BAC8-4EA0-4FB8-B089-D39AA4B69E03}" type="pres">
      <dgm:prSet presAssocID="{1BCBF9E0-AB54-454E-A007-F13C0686EBA0}" presName="vert1" presStyleCnt="0"/>
      <dgm:spPr/>
    </dgm:pt>
    <dgm:pt modelId="{29E2ED9F-1824-4F03-AA0D-01830A13BCCE}" type="pres">
      <dgm:prSet presAssocID="{81466B21-384D-45DC-AA00-2626048FEEEA}" presName="vertSpace2a" presStyleCnt="0"/>
      <dgm:spPr/>
    </dgm:pt>
    <dgm:pt modelId="{F54FCF16-EDC2-4835-B615-F3E5E6B42463}" type="pres">
      <dgm:prSet presAssocID="{81466B21-384D-45DC-AA00-2626048FEEEA}" presName="horz2" presStyleCnt="0"/>
      <dgm:spPr/>
    </dgm:pt>
    <dgm:pt modelId="{35AECBE5-CD73-41D0-8812-3716433EC2BF}" type="pres">
      <dgm:prSet presAssocID="{81466B21-384D-45DC-AA00-2626048FEEEA}" presName="horzSpace2" presStyleCnt="0"/>
      <dgm:spPr/>
    </dgm:pt>
    <dgm:pt modelId="{7DC6E1A8-074C-48BB-82BE-A2D34062D3B0}" type="pres">
      <dgm:prSet presAssocID="{81466B21-384D-45DC-AA00-2626048FEEEA}" presName="tx2" presStyleLbl="revTx" presStyleIdx="9" presStyleCnt="10"/>
      <dgm:spPr/>
      <dgm:t>
        <a:bodyPr/>
        <a:lstStyle/>
        <a:p>
          <a:endParaRPr lang="en-US"/>
        </a:p>
      </dgm:t>
    </dgm:pt>
    <dgm:pt modelId="{80A403B9-FD68-43EA-843F-1F74A4DC4236}" type="pres">
      <dgm:prSet presAssocID="{81466B21-384D-45DC-AA00-2626048FEEEA}" presName="vert2" presStyleCnt="0"/>
      <dgm:spPr/>
    </dgm:pt>
    <dgm:pt modelId="{F0ED0A19-605B-4939-A0C7-14921F899380}" type="pres">
      <dgm:prSet presAssocID="{81466B21-384D-45DC-AA00-2626048FEEEA}" presName="thinLine2b" presStyleLbl="callout" presStyleIdx="4" presStyleCnt="5"/>
      <dgm:spPr/>
    </dgm:pt>
    <dgm:pt modelId="{EBE185D4-FE6B-49D7-AC92-D70314E5A452}" type="pres">
      <dgm:prSet presAssocID="{81466B21-384D-45DC-AA00-2626048FEEEA}" presName="vertSpace2b" presStyleCnt="0"/>
      <dgm:spPr/>
    </dgm:pt>
  </dgm:ptLst>
  <dgm:cxnLst>
    <dgm:cxn modelId="{D2AE1FCD-754A-4B40-AA59-AE8C3418EC02}" srcId="{D2DD64CA-BEB1-42F9-BA92-C034BB34EDE6}" destId="{36F48B9E-2FC0-4C98-84F8-43D34C4F1747}" srcOrd="0" destOrd="0" parTransId="{C6B76CB5-1150-4BFD-B97C-419A6F61B4E0}" sibTransId="{B3DC55DD-0814-4C44-8C14-CB5C9E77AA67}"/>
    <dgm:cxn modelId="{45607DDC-D492-4E5D-A518-69FC53AD0385}" type="presOf" srcId="{81466B21-384D-45DC-AA00-2626048FEEEA}" destId="{7DC6E1A8-074C-48BB-82BE-A2D34062D3B0}" srcOrd="0" destOrd="0" presId="urn:microsoft.com/office/officeart/2008/layout/LinedList"/>
    <dgm:cxn modelId="{E877FB2A-C834-4A64-9056-A2AD399B46E2}" srcId="{8F4178F2-9B66-402D-AFE7-64943F54F75C}" destId="{BD160DA5-0633-472A-BA69-57F88CA6E6A8}" srcOrd="0" destOrd="0" parTransId="{0F114F0E-618E-493F-8ED4-A422C26F9D3C}" sibTransId="{8355B0E0-05F3-41B6-A783-05CADA672918}"/>
    <dgm:cxn modelId="{E73B71E5-EA38-47AA-B434-C75C2F4CF8DB}" type="presOf" srcId="{0FF96074-6F36-40EF-AC6D-D61607B8CC45}" destId="{0716654A-4BC5-465F-A07F-927FC731BC08}" srcOrd="0" destOrd="0" presId="urn:microsoft.com/office/officeart/2008/layout/LinedList"/>
    <dgm:cxn modelId="{1F84338D-12D4-4409-AB0B-390A20120B24}" type="presOf" srcId="{36F48B9E-2FC0-4C98-84F8-43D34C4F1747}" destId="{085F7CF7-03E4-4FC6-928E-D1667B050890}" srcOrd="0" destOrd="0" presId="urn:microsoft.com/office/officeart/2008/layout/LinedList"/>
    <dgm:cxn modelId="{76B0EB67-D202-4AE1-BA95-A25465AE3459}" type="presOf" srcId="{8F4178F2-9B66-402D-AFE7-64943F54F75C}" destId="{E15BC974-6D21-4292-8187-BFCFE13EEC88}" srcOrd="0" destOrd="0" presId="urn:microsoft.com/office/officeart/2008/layout/LinedList"/>
    <dgm:cxn modelId="{71C270AE-B833-497F-8449-3CFF0330A46B}" srcId="{D2DD64CA-BEB1-42F9-BA92-C034BB34EDE6}" destId="{757C5775-4222-481F-9F6B-DECE192144E8}" srcOrd="2" destOrd="0" parTransId="{42ED3077-4559-4851-9CE5-0B9E782267D0}" sibTransId="{4B547BB2-91AD-4F70-A4EF-642CA94F9C0A}"/>
    <dgm:cxn modelId="{5F367864-0204-457C-B437-AAEB0922EC31}" srcId="{1BCBF9E0-AB54-454E-A007-F13C0686EBA0}" destId="{81466B21-384D-45DC-AA00-2626048FEEEA}" srcOrd="0" destOrd="0" parTransId="{193A0211-771F-47AD-966E-2C440FFFC751}" sibTransId="{26A6AED0-4805-444B-96F6-0BB8E864F489}"/>
    <dgm:cxn modelId="{F7EA53A1-3DA3-4DE3-AF11-71105B31517D}" srcId="{D2DD64CA-BEB1-42F9-BA92-C034BB34EDE6}" destId="{8F4178F2-9B66-402D-AFE7-64943F54F75C}" srcOrd="1" destOrd="0" parTransId="{D39EB09C-A26C-46F3-AA1A-86D442848204}" sibTransId="{2E1FAA3E-CDB9-42DB-B2F4-7B6C76C0F21F}"/>
    <dgm:cxn modelId="{8FDCFED9-06AB-47B8-8F81-7513FF013658}" srcId="{D2DD64CA-BEB1-42F9-BA92-C034BB34EDE6}" destId="{84F3F2D1-6C6E-49F8-8BF1-E392F2426E08}" srcOrd="3" destOrd="0" parTransId="{597BF56C-7E73-4AFB-8E31-81D6C8E233C7}" sibTransId="{E00C61DA-E0DB-433B-B3C3-A64675621D04}"/>
    <dgm:cxn modelId="{F4E13E32-AAEB-404D-9682-CB90BEE1709D}" srcId="{D2DD64CA-BEB1-42F9-BA92-C034BB34EDE6}" destId="{1BCBF9E0-AB54-454E-A007-F13C0686EBA0}" srcOrd="4" destOrd="0" parTransId="{59CDC989-8395-4B46-BAB6-697DB4EFC1E5}" sibTransId="{DB494CA5-09FB-4067-9A24-367598D2A581}"/>
    <dgm:cxn modelId="{0041D1CA-0F7A-436F-9F5A-0A92E961A645}" type="presOf" srcId="{169885FA-4EAD-4AD2-AC4E-8E056195F0AA}" destId="{9352A6CC-4017-42CA-9856-D74309D12441}" srcOrd="0" destOrd="0" presId="urn:microsoft.com/office/officeart/2008/layout/LinedList"/>
    <dgm:cxn modelId="{0EC83F60-A612-4C29-AD73-95A72CEA351C}" type="presOf" srcId="{D2DD64CA-BEB1-42F9-BA92-C034BB34EDE6}" destId="{E1743BAE-01D4-47EF-AE44-B678CA0D9702}" srcOrd="0" destOrd="0" presId="urn:microsoft.com/office/officeart/2008/layout/LinedList"/>
    <dgm:cxn modelId="{321A6B96-4B78-4402-A40E-B2E05C5504FF}" srcId="{84F3F2D1-6C6E-49F8-8BF1-E392F2426E08}" destId="{0FF96074-6F36-40EF-AC6D-D61607B8CC45}" srcOrd="0" destOrd="0" parTransId="{7D39BDF9-263A-4DE8-994F-211E186073C2}" sibTransId="{CA01822A-B1E6-4198-AC5F-ECA2172293F5}"/>
    <dgm:cxn modelId="{EC3539A0-F758-4F70-9032-A29F99B4254B}" srcId="{36F48B9E-2FC0-4C98-84F8-43D34C4F1747}" destId="{169885FA-4EAD-4AD2-AC4E-8E056195F0AA}" srcOrd="0" destOrd="0" parTransId="{CDF73A3A-7240-45FD-AFE6-6ADB16089BB8}" sibTransId="{FB676156-39CA-474A-B88A-5258C563B8E2}"/>
    <dgm:cxn modelId="{02A2667C-54DE-4655-BCB5-69C75737D317}" type="presOf" srcId="{AACAA8E5-2828-486C-BCB3-FBAECA043639}" destId="{581F3C70-9612-451E-9F9D-78ED234DC27D}" srcOrd="0" destOrd="0" presId="urn:microsoft.com/office/officeart/2008/layout/LinedList"/>
    <dgm:cxn modelId="{08158E3B-5310-49E0-8697-5D523E03C727}" srcId="{757C5775-4222-481F-9F6B-DECE192144E8}" destId="{AACAA8E5-2828-486C-BCB3-FBAECA043639}" srcOrd="0" destOrd="0" parTransId="{407984DB-DF87-45FB-B870-EF6AB900B468}" sibTransId="{9F841C90-0AE8-4131-BF19-9113C6A5A22C}"/>
    <dgm:cxn modelId="{2AFBB24A-F5FE-497F-AECE-F9D7F29896CB}" type="presOf" srcId="{757C5775-4222-481F-9F6B-DECE192144E8}" destId="{235A004B-4678-45AC-9AF4-84A9C21BFBE1}" srcOrd="0" destOrd="0" presId="urn:microsoft.com/office/officeart/2008/layout/LinedList"/>
    <dgm:cxn modelId="{81EC1A6C-9B72-419B-BF2D-84EFCA8CEEF7}" type="presOf" srcId="{84F3F2D1-6C6E-49F8-8BF1-E392F2426E08}" destId="{8B1D22EA-7D73-439E-8081-58CB4A836AF4}" srcOrd="0" destOrd="0" presId="urn:microsoft.com/office/officeart/2008/layout/LinedList"/>
    <dgm:cxn modelId="{4E40F6ED-85F2-47EC-9411-DCEF867C6FFE}" type="presOf" srcId="{BD160DA5-0633-472A-BA69-57F88CA6E6A8}" destId="{F0077CEA-F038-4087-BD92-9FB77617F777}" srcOrd="0" destOrd="0" presId="urn:microsoft.com/office/officeart/2008/layout/LinedList"/>
    <dgm:cxn modelId="{9387EC88-7B6C-4B0E-BBE7-DAF23BFE0EE5}" type="presOf" srcId="{1BCBF9E0-AB54-454E-A007-F13C0686EBA0}" destId="{31341FE8-B7FC-4ECD-8704-7680E391115F}" srcOrd="0" destOrd="0" presId="urn:microsoft.com/office/officeart/2008/layout/LinedList"/>
    <dgm:cxn modelId="{8530344F-2E34-437E-80D9-8F0779ED6D70}" type="presParOf" srcId="{E1743BAE-01D4-47EF-AE44-B678CA0D9702}" destId="{77488694-5ECE-4436-88FD-55AE30A988FD}" srcOrd="0" destOrd="0" presId="urn:microsoft.com/office/officeart/2008/layout/LinedList"/>
    <dgm:cxn modelId="{6B2BE734-0885-4FCF-8FE9-00C920D7F184}" type="presParOf" srcId="{E1743BAE-01D4-47EF-AE44-B678CA0D9702}" destId="{6676D154-4DCA-4001-9741-82D107D707D0}" srcOrd="1" destOrd="0" presId="urn:microsoft.com/office/officeart/2008/layout/LinedList"/>
    <dgm:cxn modelId="{EE414A46-7963-428B-8064-6A2758E5AC0B}" type="presParOf" srcId="{6676D154-4DCA-4001-9741-82D107D707D0}" destId="{085F7CF7-03E4-4FC6-928E-D1667B050890}" srcOrd="0" destOrd="0" presId="urn:microsoft.com/office/officeart/2008/layout/LinedList"/>
    <dgm:cxn modelId="{33AC7B30-4F5A-4E5F-9738-0B7ED5040A99}" type="presParOf" srcId="{6676D154-4DCA-4001-9741-82D107D707D0}" destId="{9E906E5A-35B9-4D17-B6DB-46740DB2C600}" srcOrd="1" destOrd="0" presId="urn:microsoft.com/office/officeart/2008/layout/LinedList"/>
    <dgm:cxn modelId="{933F5835-3295-4948-96C2-B4AFFEF0D968}" type="presParOf" srcId="{9E906E5A-35B9-4D17-B6DB-46740DB2C600}" destId="{31FEADCF-73E4-4C7C-8BC5-9B22E1FED4CC}" srcOrd="0" destOrd="0" presId="urn:microsoft.com/office/officeart/2008/layout/LinedList"/>
    <dgm:cxn modelId="{9EC832E1-9889-4A1D-9211-E5E23361A9D0}" type="presParOf" srcId="{9E906E5A-35B9-4D17-B6DB-46740DB2C600}" destId="{A70A05DA-1A46-4393-856B-4A2D1C13C393}" srcOrd="1" destOrd="0" presId="urn:microsoft.com/office/officeart/2008/layout/LinedList"/>
    <dgm:cxn modelId="{AC3AEE8C-D054-48B9-842B-6134AD022695}" type="presParOf" srcId="{A70A05DA-1A46-4393-856B-4A2D1C13C393}" destId="{3D8C6C95-B453-4E9A-B607-5E0881A18CF4}" srcOrd="0" destOrd="0" presId="urn:microsoft.com/office/officeart/2008/layout/LinedList"/>
    <dgm:cxn modelId="{658E9E07-2045-412E-8B99-54BDF0E71AF7}" type="presParOf" srcId="{A70A05DA-1A46-4393-856B-4A2D1C13C393}" destId="{9352A6CC-4017-42CA-9856-D74309D12441}" srcOrd="1" destOrd="0" presId="urn:microsoft.com/office/officeart/2008/layout/LinedList"/>
    <dgm:cxn modelId="{0E552C5C-40FC-4BCE-A466-DA6D62821697}" type="presParOf" srcId="{A70A05DA-1A46-4393-856B-4A2D1C13C393}" destId="{91958377-048E-44BB-A697-814751E13764}" srcOrd="2" destOrd="0" presId="urn:microsoft.com/office/officeart/2008/layout/LinedList"/>
    <dgm:cxn modelId="{D17FFBCC-B75C-4DFE-B22B-81DDEE351C69}" type="presParOf" srcId="{9E906E5A-35B9-4D17-B6DB-46740DB2C600}" destId="{426EF50A-06CC-481E-9A92-1ADE770292DD}" srcOrd="2" destOrd="0" presId="urn:microsoft.com/office/officeart/2008/layout/LinedList"/>
    <dgm:cxn modelId="{BB1EEFAD-B344-468F-A7F6-6391A7C99776}" type="presParOf" srcId="{9E906E5A-35B9-4D17-B6DB-46740DB2C600}" destId="{A54626A1-AF7F-46C9-928B-280658567529}" srcOrd="3" destOrd="0" presId="urn:microsoft.com/office/officeart/2008/layout/LinedList"/>
    <dgm:cxn modelId="{2D7C1780-0AB8-4E27-B049-5CEE21728C89}" type="presParOf" srcId="{E1743BAE-01D4-47EF-AE44-B678CA0D9702}" destId="{66DB579D-E662-424E-90A6-761037676C56}" srcOrd="2" destOrd="0" presId="urn:microsoft.com/office/officeart/2008/layout/LinedList"/>
    <dgm:cxn modelId="{469341A4-88A1-40BF-A67B-A3DD28796A36}" type="presParOf" srcId="{E1743BAE-01D4-47EF-AE44-B678CA0D9702}" destId="{4E1D19C1-D2EF-462D-B0C0-EFF0B88C1D1F}" srcOrd="3" destOrd="0" presId="urn:microsoft.com/office/officeart/2008/layout/LinedList"/>
    <dgm:cxn modelId="{124FC027-7539-4EFE-AB25-6AE6F3090E6D}" type="presParOf" srcId="{4E1D19C1-D2EF-462D-B0C0-EFF0B88C1D1F}" destId="{E15BC974-6D21-4292-8187-BFCFE13EEC88}" srcOrd="0" destOrd="0" presId="urn:microsoft.com/office/officeart/2008/layout/LinedList"/>
    <dgm:cxn modelId="{C485CCFF-E7F6-4063-9ED0-DE5526C8BD09}" type="presParOf" srcId="{4E1D19C1-D2EF-462D-B0C0-EFF0B88C1D1F}" destId="{EEBE6477-FAC0-4CD1-BE78-3789AD1BAF16}" srcOrd="1" destOrd="0" presId="urn:microsoft.com/office/officeart/2008/layout/LinedList"/>
    <dgm:cxn modelId="{81D9F128-57AA-41E4-B0FB-4DD1EC69CFD0}" type="presParOf" srcId="{EEBE6477-FAC0-4CD1-BE78-3789AD1BAF16}" destId="{CEF7933C-B4AE-4FD6-AF1A-79D920733706}" srcOrd="0" destOrd="0" presId="urn:microsoft.com/office/officeart/2008/layout/LinedList"/>
    <dgm:cxn modelId="{5EEA3E60-9789-4376-BBD2-09261C730BBC}" type="presParOf" srcId="{EEBE6477-FAC0-4CD1-BE78-3789AD1BAF16}" destId="{0DA499FD-FA78-43E1-BD03-324CED52CB01}" srcOrd="1" destOrd="0" presId="urn:microsoft.com/office/officeart/2008/layout/LinedList"/>
    <dgm:cxn modelId="{93D1628F-F2C8-4EC4-A75F-32D103A651E0}" type="presParOf" srcId="{0DA499FD-FA78-43E1-BD03-324CED52CB01}" destId="{4C3E1060-344B-444A-9C5F-4D2938A5E76D}" srcOrd="0" destOrd="0" presId="urn:microsoft.com/office/officeart/2008/layout/LinedList"/>
    <dgm:cxn modelId="{DD9B96B4-B344-4BD7-93AB-59F94106BF14}" type="presParOf" srcId="{0DA499FD-FA78-43E1-BD03-324CED52CB01}" destId="{F0077CEA-F038-4087-BD92-9FB77617F777}" srcOrd="1" destOrd="0" presId="urn:microsoft.com/office/officeart/2008/layout/LinedList"/>
    <dgm:cxn modelId="{F37D3DF7-7B35-4D66-B65C-5496DDCE9730}" type="presParOf" srcId="{0DA499FD-FA78-43E1-BD03-324CED52CB01}" destId="{DA0807D0-6B3C-45AD-9417-9B8AFA9AB403}" srcOrd="2" destOrd="0" presId="urn:microsoft.com/office/officeart/2008/layout/LinedList"/>
    <dgm:cxn modelId="{AEB1564D-35DE-4C37-9E85-72B21611E36A}" type="presParOf" srcId="{EEBE6477-FAC0-4CD1-BE78-3789AD1BAF16}" destId="{E70EACD1-C12D-4458-99D3-8B2A34070632}" srcOrd="2" destOrd="0" presId="urn:microsoft.com/office/officeart/2008/layout/LinedList"/>
    <dgm:cxn modelId="{229AF39C-8980-447E-B6D8-1BF94D705642}" type="presParOf" srcId="{EEBE6477-FAC0-4CD1-BE78-3789AD1BAF16}" destId="{34D1F8A3-F51E-4FC9-AAD2-195104BA9E61}" srcOrd="3" destOrd="0" presId="urn:microsoft.com/office/officeart/2008/layout/LinedList"/>
    <dgm:cxn modelId="{EEFEEB14-FE1B-4106-BCEA-E4A8070DBA39}" type="presParOf" srcId="{E1743BAE-01D4-47EF-AE44-B678CA0D9702}" destId="{0BFD5589-B7BF-4D85-B357-AFCAD44AF793}" srcOrd="4" destOrd="0" presId="urn:microsoft.com/office/officeart/2008/layout/LinedList"/>
    <dgm:cxn modelId="{973B56C3-CDB9-47D1-9882-CAEA4D0AB051}" type="presParOf" srcId="{E1743BAE-01D4-47EF-AE44-B678CA0D9702}" destId="{FFE8692D-3A02-4433-8AD7-46A3CAC883BB}" srcOrd="5" destOrd="0" presId="urn:microsoft.com/office/officeart/2008/layout/LinedList"/>
    <dgm:cxn modelId="{A1252637-50AD-4AC0-827E-BCE26B66A930}" type="presParOf" srcId="{FFE8692D-3A02-4433-8AD7-46A3CAC883BB}" destId="{235A004B-4678-45AC-9AF4-84A9C21BFBE1}" srcOrd="0" destOrd="0" presId="urn:microsoft.com/office/officeart/2008/layout/LinedList"/>
    <dgm:cxn modelId="{38E5C27E-AC56-4197-BDBD-70A21B50F0AA}" type="presParOf" srcId="{FFE8692D-3A02-4433-8AD7-46A3CAC883BB}" destId="{B758A05A-6538-427D-92A0-93B939437327}" srcOrd="1" destOrd="0" presId="urn:microsoft.com/office/officeart/2008/layout/LinedList"/>
    <dgm:cxn modelId="{1325EF33-EF53-462D-9AE5-BF24A243F9E7}" type="presParOf" srcId="{B758A05A-6538-427D-92A0-93B939437327}" destId="{61D82CD0-0959-4F75-A6D8-6C001980DF10}" srcOrd="0" destOrd="0" presId="urn:microsoft.com/office/officeart/2008/layout/LinedList"/>
    <dgm:cxn modelId="{5C4295F1-962A-40C6-9825-28129404A09A}" type="presParOf" srcId="{B758A05A-6538-427D-92A0-93B939437327}" destId="{8B04D568-A06B-4BDA-B16E-4E1061ADDC67}" srcOrd="1" destOrd="0" presId="urn:microsoft.com/office/officeart/2008/layout/LinedList"/>
    <dgm:cxn modelId="{0C65B793-C211-4779-90CD-E4DD7F180651}" type="presParOf" srcId="{8B04D568-A06B-4BDA-B16E-4E1061ADDC67}" destId="{A803B16B-174B-4CE8-8B23-7F4D86DF0ECD}" srcOrd="0" destOrd="0" presId="urn:microsoft.com/office/officeart/2008/layout/LinedList"/>
    <dgm:cxn modelId="{D785DB14-AD41-40F1-9B1F-D1E34442B73A}" type="presParOf" srcId="{8B04D568-A06B-4BDA-B16E-4E1061ADDC67}" destId="{581F3C70-9612-451E-9F9D-78ED234DC27D}" srcOrd="1" destOrd="0" presId="urn:microsoft.com/office/officeart/2008/layout/LinedList"/>
    <dgm:cxn modelId="{4CF19384-E1FC-4EDB-9DB9-9BDD42710DB2}" type="presParOf" srcId="{8B04D568-A06B-4BDA-B16E-4E1061ADDC67}" destId="{F8131D00-1F4A-4F08-9DBD-DF7F4A0646B0}" srcOrd="2" destOrd="0" presId="urn:microsoft.com/office/officeart/2008/layout/LinedList"/>
    <dgm:cxn modelId="{E2494B7B-AD83-42D1-A344-65E13F8282BA}" type="presParOf" srcId="{B758A05A-6538-427D-92A0-93B939437327}" destId="{B622FC00-257F-4977-8568-3D55A9745A4F}" srcOrd="2" destOrd="0" presId="urn:microsoft.com/office/officeart/2008/layout/LinedList"/>
    <dgm:cxn modelId="{EF85B67A-45FE-4D5D-903F-1E99B0A34D13}" type="presParOf" srcId="{B758A05A-6538-427D-92A0-93B939437327}" destId="{7D7012DB-08B5-48E8-9849-554B9E999829}" srcOrd="3" destOrd="0" presId="urn:microsoft.com/office/officeart/2008/layout/LinedList"/>
    <dgm:cxn modelId="{D7CC9D5E-1077-4F67-94FC-16DD86092455}" type="presParOf" srcId="{E1743BAE-01D4-47EF-AE44-B678CA0D9702}" destId="{03745A13-301E-40E0-8E61-5D6BC2B1E804}" srcOrd="6" destOrd="0" presId="urn:microsoft.com/office/officeart/2008/layout/LinedList"/>
    <dgm:cxn modelId="{FE93199B-1071-4D9D-ACC8-AC51F7FA6289}" type="presParOf" srcId="{E1743BAE-01D4-47EF-AE44-B678CA0D9702}" destId="{4D26C0D6-3054-4C56-A5DF-576296180CAC}" srcOrd="7" destOrd="0" presId="urn:microsoft.com/office/officeart/2008/layout/LinedList"/>
    <dgm:cxn modelId="{474AAE09-2106-42BB-8B1D-BD065AFD2B4E}" type="presParOf" srcId="{4D26C0D6-3054-4C56-A5DF-576296180CAC}" destId="{8B1D22EA-7D73-439E-8081-58CB4A836AF4}" srcOrd="0" destOrd="0" presId="urn:microsoft.com/office/officeart/2008/layout/LinedList"/>
    <dgm:cxn modelId="{E362B742-B75A-493A-8062-0D28FE2350FA}" type="presParOf" srcId="{4D26C0D6-3054-4C56-A5DF-576296180CAC}" destId="{1EEBA35F-8B8C-4711-899A-C8636B9CEB03}" srcOrd="1" destOrd="0" presId="urn:microsoft.com/office/officeart/2008/layout/LinedList"/>
    <dgm:cxn modelId="{FB175A8F-CCBE-4166-ADBE-54FA27A80216}" type="presParOf" srcId="{1EEBA35F-8B8C-4711-899A-C8636B9CEB03}" destId="{75E26B3C-697D-406D-BAA9-DAB95A86809D}" srcOrd="0" destOrd="0" presId="urn:microsoft.com/office/officeart/2008/layout/LinedList"/>
    <dgm:cxn modelId="{AF49C4B2-EA80-438E-A3A2-43403B032EE5}" type="presParOf" srcId="{1EEBA35F-8B8C-4711-899A-C8636B9CEB03}" destId="{471948FA-F646-4359-B9F6-D266BD0E285B}" srcOrd="1" destOrd="0" presId="urn:microsoft.com/office/officeart/2008/layout/LinedList"/>
    <dgm:cxn modelId="{937F80C5-2BCE-4F49-ACA2-B72294EE8204}" type="presParOf" srcId="{471948FA-F646-4359-B9F6-D266BD0E285B}" destId="{01646D05-F3B0-4112-A298-AEC9C8063B00}" srcOrd="0" destOrd="0" presId="urn:microsoft.com/office/officeart/2008/layout/LinedList"/>
    <dgm:cxn modelId="{E5960864-7D12-41A5-8CF7-9C1E376BF0C1}" type="presParOf" srcId="{471948FA-F646-4359-B9F6-D266BD0E285B}" destId="{0716654A-4BC5-465F-A07F-927FC731BC08}" srcOrd="1" destOrd="0" presId="urn:microsoft.com/office/officeart/2008/layout/LinedList"/>
    <dgm:cxn modelId="{CF190D0C-E899-45F4-9BFC-735E460FECA6}" type="presParOf" srcId="{471948FA-F646-4359-B9F6-D266BD0E285B}" destId="{67666011-5D98-4D40-8130-AE33449AFB70}" srcOrd="2" destOrd="0" presId="urn:microsoft.com/office/officeart/2008/layout/LinedList"/>
    <dgm:cxn modelId="{35E20A0D-9314-43CF-AB5B-E68825EB4815}" type="presParOf" srcId="{1EEBA35F-8B8C-4711-899A-C8636B9CEB03}" destId="{29E17598-F992-43B8-A58C-E1F2F01B51A5}" srcOrd="2" destOrd="0" presId="urn:microsoft.com/office/officeart/2008/layout/LinedList"/>
    <dgm:cxn modelId="{447F4800-A88B-4D1B-9DE8-0CAE0554C83E}" type="presParOf" srcId="{1EEBA35F-8B8C-4711-899A-C8636B9CEB03}" destId="{1E081FCD-8E06-4B35-B7AA-AAB645777AF5}" srcOrd="3" destOrd="0" presId="urn:microsoft.com/office/officeart/2008/layout/LinedList"/>
    <dgm:cxn modelId="{29B2066C-B979-491F-B235-390A027D31D0}" type="presParOf" srcId="{E1743BAE-01D4-47EF-AE44-B678CA0D9702}" destId="{5E54FA37-0B13-47BD-B18F-44618BF105E0}" srcOrd="8" destOrd="0" presId="urn:microsoft.com/office/officeart/2008/layout/LinedList"/>
    <dgm:cxn modelId="{0B40703A-B6ED-4AF7-8E3C-4F92C1E4AB06}" type="presParOf" srcId="{E1743BAE-01D4-47EF-AE44-B678CA0D9702}" destId="{938881DB-23A0-4FE6-9CCB-C9907BCEC420}" srcOrd="9" destOrd="0" presId="urn:microsoft.com/office/officeart/2008/layout/LinedList"/>
    <dgm:cxn modelId="{FBE8FFA5-E4D2-43A0-BB62-CBA108DC068D}" type="presParOf" srcId="{938881DB-23A0-4FE6-9CCB-C9907BCEC420}" destId="{31341FE8-B7FC-4ECD-8704-7680E391115F}" srcOrd="0" destOrd="0" presId="urn:microsoft.com/office/officeart/2008/layout/LinedList"/>
    <dgm:cxn modelId="{8592C99F-AB0D-412D-B85F-F88AA55B3322}" type="presParOf" srcId="{938881DB-23A0-4FE6-9CCB-C9907BCEC420}" destId="{F6B2BAC8-4EA0-4FB8-B089-D39AA4B69E03}" srcOrd="1" destOrd="0" presId="urn:microsoft.com/office/officeart/2008/layout/LinedList"/>
    <dgm:cxn modelId="{E010A375-1531-4CA6-974B-DED17F8DCE9B}" type="presParOf" srcId="{F6B2BAC8-4EA0-4FB8-B089-D39AA4B69E03}" destId="{29E2ED9F-1824-4F03-AA0D-01830A13BCCE}" srcOrd="0" destOrd="0" presId="urn:microsoft.com/office/officeart/2008/layout/LinedList"/>
    <dgm:cxn modelId="{621AC80E-665C-4194-ADA9-C9B500DAE6CE}" type="presParOf" srcId="{F6B2BAC8-4EA0-4FB8-B089-D39AA4B69E03}" destId="{F54FCF16-EDC2-4835-B615-F3E5E6B42463}" srcOrd="1" destOrd="0" presId="urn:microsoft.com/office/officeart/2008/layout/LinedList"/>
    <dgm:cxn modelId="{F630B014-BF09-43E0-A81F-256CBD3DA6B3}" type="presParOf" srcId="{F54FCF16-EDC2-4835-B615-F3E5E6B42463}" destId="{35AECBE5-CD73-41D0-8812-3716433EC2BF}" srcOrd="0" destOrd="0" presId="urn:microsoft.com/office/officeart/2008/layout/LinedList"/>
    <dgm:cxn modelId="{7E945E74-D0E8-4D36-9F0D-B2D2A7CD1D17}" type="presParOf" srcId="{F54FCF16-EDC2-4835-B615-F3E5E6B42463}" destId="{7DC6E1A8-074C-48BB-82BE-A2D34062D3B0}" srcOrd="1" destOrd="0" presId="urn:microsoft.com/office/officeart/2008/layout/LinedList"/>
    <dgm:cxn modelId="{B12AFB48-C515-4F09-BFE9-400ADB95F425}" type="presParOf" srcId="{F54FCF16-EDC2-4835-B615-F3E5E6B42463}" destId="{80A403B9-FD68-43EA-843F-1F74A4DC4236}" srcOrd="2" destOrd="0" presId="urn:microsoft.com/office/officeart/2008/layout/LinedList"/>
    <dgm:cxn modelId="{B7A71D0A-030B-461E-A829-4EE90EF434D2}" type="presParOf" srcId="{F6B2BAC8-4EA0-4FB8-B089-D39AA4B69E03}" destId="{F0ED0A19-605B-4939-A0C7-14921F899380}" srcOrd="2" destOrd="0" presId="urn:microsoft.com/office/officeart/2008/layout/LinedList"/>
    <dgm:cxn modelId="{2A3B1039-FA42-4970-B981-3C1BE08D2AD2}" type="presParOf" srcId="{F6B2BAC8-4EA0-4FB8-B089-D39AA4B69E03}" destId="{EBE185D4-FE6B-49D7-AC92-D70314E5A452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Identify Canadian &amp; Mexican market opportunities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Participate in Canadian produce marketing association – April 2023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Host reverse trade mission in Wisconsin – fall 2023 / spring 2024</a:t>
          </a:r>
        </a:p>
      </dsp:txBody>
      <dsp:txXfrm>
        <a:off x="7041543" y="2725540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Create Materials for specific Mexican (fresh/chip) &amp; Canadian (seed) markets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Participate in Mexican trade show - 2024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/>
            <a:t>Host Mexico reverse trade mission in Wisconsin – 2024 / 2025</a:t>
          </a:r>
        </a:p>
      </dsp:txBody>
      <dsp:txXfrm>
        <a:off x="7041543" y="2725540"/>
        <a:ext cx="2981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88694-5ECE-4436-88FD-55AE30A988FD}">
      <dsp:nvSpPr>
        <dsp:cNvPr id="0" name=""/>
        <dsp:cNvSpPr/>
      </dsp:nvSpPr>
      <dsp:spPr>
        <a:xfrm>
          <a:off x="0" y="542"/>
          <a:ext cx="103626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F7CF7-03E4-4FC6-928E-D1667B050890}">
      <dsp:nvSpPr>
        <dsp:cNvPr id="0" name=""/>
        <dsp:cNvSpPr/>
      </dsp:nvSpPr>
      <dsp:spPr>
        <a:xfrm>
          <a:off x="0" y="542"/>
          <a:ext cx="2072528" cy="8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Trade Shows</a:t>
          </a:r>
          <a:endParaRPr lang="en-US" sz="1800" kern="1200" dirty="0"/>
        </a:p>
      </dsp:txBody>
      <dsp:txXfrm>
        <a:off x="0" y="542"/>
        <a:ext cx="2072528" cy="888032"/>
      </dsp:txXfrm>
    </dsp:sp>
    <dsp:sp modelId="{9352A6CC-4017-42CA-9856-D74309D12441}">
      <dsp:nvSpPr>
        <dsp:cNvPr id="0" name=""/>
        <dsp:cNvSpPr/>
      </dsp:nvSpPr>
      <dsp:spPr>
        <a:xfrm>
          <a:off x="2227968" y="40867"/>
          <a:ext cx="8134675" cy="80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registration</a:t>
          </a:r>
          <a:r>
            <a:rPr lang="en-US" sz="2200" kern="1200" dirty="0"/>
            <a:t>, booth construction, one-time shipping, interpreters, non-WEDC trade missions</a:t>
          </a:r>
        </a:p>
      </dsp:txBody>
      <dsp:txXfrm>
        <a:off x="2227968" y="40867"/>
        <a:ext cx="8134675" cy="806513"/>
      </dsp:txXfrm>
    </dsp:sp>
    <dsp:sp modelId="{426EF50A-06CC-481E-9A92-1ADE770292DD}">
      <dsp:nvSpPr>
        <dsp:cNvPr id="0" name=""/>
        <dsp:cNvSpPr/>
      </dsp:nvSpPr>
      <dsp:spPr>
        <a:xfrm>
          <a:off x="2072528" y="847381"/>
          <a:ext cx="82901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B579D-E662-424E-90A6-761037676C56}">
      <dsp:nvSpPr>
        <dsp:cNvPr id="0" name=""/>
        <dsp:cNvSpPr/>
      </dsp:nvSpPr>
      <dsp:spPr>
        <a:xfrm>
          <a:off x="0" y="888574"/>
          <a:ext cx="103626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BC974-6D21-4292-8187-BFCFE13EEC88}">
      <dsp:nvSpPr>
        <dsp:cNvPr id="0" name=""/>
        <dsp:cNvSpPr/>
      </dsp:nvSpPr>
      <dsp:spPr>
        <a:xfrm>
          <a:off x="0" y="888574"/>
          <a:ext cx="2072528" cy="8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Marketing &amp; Promotion</a:t>
          </a:r>
          <a:endParaRPr lang="en-US" sz="1800" kern="1200" dirty="0"/>
        </a:p>
      </dsp:txBody>
      <dsp:txXfrm>
        <a:off x="0" y="888574"/>
        <a:ext cx="2072528" cy="888032"/>
      </dsp:txXfrm>
    </dsp:sp>
    <dsp:sp modelId="{F0077CEA-F038-4087-BD92-9FB77617F777}">
      <dsp:nvSpPr>
        <dsp:cNvPr id="0" name=""/>
        <dsp:cNvSpPr/>
      </dsp:nvSpPr>
      <dsp:spPr>
        <a:xfrm>
          <a:off x="2227968" y="928900"/>
          <a:ext cx="8134675" cy="80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website </a:t>
          </a:r>
          <a:r>
            <a:rPr lang="en-US" sz="2200" kern="1200" dirty="0"/>
            <a:t>development, translation of marketing materials, IP registration, product certification </a:t>
          </a:r>
        </a:p>
      </dsp:txBody>
      <dsp:txXfrm>
        <a:off x="2227968" y="928900"/>
        <a:ext cx="8134675" cy="806513"/>
      </dsp:txXfrm>
    </dsp:sp>
    <dsp:sp modelId="{E70EACD1-C12D-4458-99D3-8B2A34070632}">
      <dsp:nvSpPr>
        <dsp:cNvPr id="0" name=""/>
        <dsp:cNvSpPr/>
      </dsp:nvSpPr>
      <dsp:spPr>
        <a:xfrm>
          <a:off x="2072528" y="1735414"/>
          <a:ext cx="82901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D5589-B7BF-4D85-B357-AFCAD44AF793}">
      <dsp:nvSpPr>
        <dsp:cNvPr id="0" name=""/>
        <dsp:cNvSpPr/>
      </dsp:nvSpPr>
      <dsp:spPr>
        <a:xfrm>
          <a:off x="0" y="1776607"/>
          <a:ext cx="103626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A004B-4678-45AC-9AF4-84A9C21BFBE1}">
      <dsp:nvSpPr>
        <dsp:cNvPr id="0" name=""/>
        <dsp:cNvSpPr/>
      </dsp:nvSpPr>
      <dsp:spPr>
        <a:xfrm>
          <a:off x="0" y="1776607"/>
          <a:ext cx="2072528" cy="8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Consulting Services</a:t>
          </a:r>
          <a:endParaRPr lang="en-US" sz="1800" kern="1200" dirty="0"/>
        </a:p>
      </dsp:txBody>
      <dsp:txXfrm>
        <a:off x="0" y="1776607"/>
        <a:ext cx="2072528" cy="888032"/>
      </dsp:txXfrm>
    </dsp:sp>
    <dsp:sp modelId="{581F3C70-9612-451E-9F9D-78ED234DC27D}">
      <dsp:nvSpPr>
        <dsp:cNvPr id="0" name=""/>
        <dsp:cNvSpPr/>
      </dsp:nvSpPr>
      <dsp:spPr>
        <a:xfrm>
          <a:off x="2227968" y="1816932"/>
          <a:ext cx="8134675" cy="80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WEDC </a:t>
          </a:r>
          <a:r>
            <a:rPr lang="en-US" sz="2200" kern="1200" dirty="0"/>
            <a:t>trade reps, US Commercial Service, website designer, partner search or market research</a:t>
          </a:r>
        </a:p>
      </dsp:txBody>
      <dsp:txXfrm>
        <a:off x="2227968" y="1816932"/>
        <a:ext cx="8134675" cy="806513"/>
      </dsp:txXfrm>
    </dsp:sp>
    <dsp:sp modelId="{B622FC00-257F-4977-8568-3D55A9745A4F}">
      <dsp:nvSpPr>
        <dsp:cNvPr id="0" name=""/>
        <dsp:cNvSpPr/>
      </dsp:nvSpPr>
      <dsp:spPr>
        <a:xfrm>
          <a:off x="2072528" y="2623446"/>
          <a:ext cx="82901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45A13-301E-40E0-8E61-5D6BC2B1E804}">
      <dsp:nvSpPr>
        <dsp:cNvPr id="0" name=""/>
        <dsp:cNvSpPr/>
      </dsp:nvSpPr>
      <dsp:spPr>
        <a:xfrm>
          <a:off x="0" y="2664639"/>
          <a:ext cx="103626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D22EA-7D73-439E-8081-58CB4A836AF4}">
      <dsp:nvSpPr>
        <dsp:cNvPr id="0" name=""/>
        <dsp:cNvSpPr/>
      </dsp:nvSpPr>
      <dsp:spPr>
        <a:xfrm>
          <a:off x="0" y="2664639"/>
          <a:ext cx="2072528" cy="8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Export Education</a:t>
          </a:r>
          <a:endParaRPr lang="en-US" sz="1800" kern="1200" dirty="0"/>
        </a:p>
      </dsp:txBody>
      <dsp:txXfrm>
        <a:off x="0" y="2664639"/>
        <a:ext cx="2072528" cy="888032"/>
      </dsp:txXfrm>
    </dsp:sp>
    <dsp:sp modelId="{0716654A-4BC5-465F-A07F-927FC731BC08}">
      <dsp:nvSpPr>
        <dsp:cNvPr id="0" name=""/>
        <dsp:cNvSpPr/>
      </dsp:nvSpPr>
      <dsp:spPr>
        <a:xfrm>
          <a:off x="2227968" y="2704965"/>
          <a:ext cx="8134675" cy="80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cultural </a:t>
          </a:r>
          <a:r>
            <a:rPr lang="en-US" sz="2200" kern="1200" dirty="0"/>
            <a:t>competency, best business practices in foreign markets, export compliance, foreign language</a:t>
          </a:r>
        </a:p>
      </dsp:txBody>
      <dsp:txXfrm>
        <a:off x="2227968" y="2704965"/>
        <a:ext cx="8134675" cy="806513"/>
      </dsp:txXfrm>
    </dsp:sp>
    <dsp:sp modelId="{29E17598-F992-43B8-A58C-E1F2F01B51A5}">
      <dsp:nvSpPr>
        <dsp:cNvPr id="0" name=""/>
        <dsp:cNvSpPr/>
      </dsp:nvSpPr>
      <dsp:spPr>
        <a:xfrm>
          <a:off x="2072528" y="3511479"/>
          <a:ext cx="82901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4FA37-0B13-47BD-B18F-44618BF105E0}">
      <dsp:nvSpPr>
        <dsp:cNvPr id="0" name=""/>
        <dsp:cNvSpPr/>
      </dsp:nvSpPr>
      <dsp:spPr>
        <a:xfrm>
          <a:off x="0" y="3552672"/>
          <a:ext cx="103626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41FE8-B7FC-4ECD-8704-7680E391115F}">
      <dsp:nvSpPr>
        <dsp:cNvPr id="0" name=""/>
        <dsp:cNvSpPr/>
      </dsp:nvSpPr>
      <dsp:spPr>
        <a:xfrm>
          <a:off x="0" y="3552672"/>
          <a:ext cx="2072528" cy="8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3"/>
              </a:solidFill>
            </a:rPr>
            <a:t>Transportation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3"/>
              </a:solidFill>
            </a:rPr>
            <a:t>and Lodging</a:t>
          </a:r>
          <a:endParaRPr lang="en-US" sz="1800" kern="1200" dirty="0">
            <a:solidFill>
              <a:schemeClr val="accent3"/>
            </a:solidFill>
          </a:endParaRPr>
        </a:p>
      </dsp:txBody>
      <dsp:txXfrm>
        <a:off x="0" y="3552672"/>
        <a:ext cx="2072528" cy="888032"/>
      </dsp:txXfrm>
    </dsp:sp>
    <dsp:sp modelId="{7DC6E1A8-074C-48BB-82BE-A2D34062D3B0}">
      <dsp:nvSpPr>
        <dsp:cNvPr id="0" name=""/>
        <dsp:cNvSpPr/>
      </dsp:nvSpPr>
      <dsp:spPr>
        <a:xfrm>
          <a:off x="2227968" y="3592998"/>
          <a:ext cx="8134675" cy="80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solidFill>
                <a:schemeClr val="accent3"/>
              </a:solidFill>
            </a:rPr>
            <a:t>match </a:t>
          </a:r>
          <a:r>
            <a:rPr lang="en-US" sz="2200" kern="1200" dirty="0">
              <a:solidFill>
                <a:schemeClr val="accent3"/>
              </a:solidFill>
            </a:rPr>
            <a:t>only—not reimbursable</a:t>
          </a:r>
        </a:p>
      </dsp:txBody>
      <dsp:txXfrm>
        <a:off x="2227968" y="3592998"/>
        <a:ext cx="8134675" cy="806513"/>
      </dsp:txXfrm>
    </dsp:sp>
    <dsp:sp modelId="{F0ED0A19-605B-4939-A0C7-14921F899380}">
      <dsp:nvSpPr>
        <dsp:cNvPr id="0" name=""/>
        <dsp:cNvSpPr/>
      </dsp:nvSpPr>
      <dsp:spPr>
        <a:xfrm>
          <a:off x="2072528" y="4399511"/>
          <a:ext cx="82901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14-Feb-23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14-Feb-23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2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our Export Resources Webinar</a:t>
            </a:r>
          </a:p>
          <a:p>
            <a:r>
              <a:rPr lang="en-US" dirty="0"/>
              <a:t>First, who we are (BRIEFLY)</a:t>
            </a:r>
          </a:p>
          <a:p>
            <a:r>
              <a:rPr lang="en-US" dirty="0"/>
              <a:t>Second, how our grant program can help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8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WEDC is a state agency that supports the economic growth of Wisconsin businesses and communities.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One of the areas we support is export development, which falls with the Division of Global Trade and Investment. Our mission as a division is to enhance Wisconsin's global competitiveness by accelerating exports and promoting Wisconsin as a foreign direct investment destination. We offer several different technical assistance and financial assistance programs to help grow Wisconsin exports. One of those the International Market Access Grant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97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the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 Business Development Program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offer:</a:t>
            </a:r>
          </a:p>
          <a:p>
            <a:endParaRPr lang="fr-FR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INTERNATIONAL MARKET ACCESS GRANT (IMAG) -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Wisconsin companies can be reimbursed for specific short-term expenses associated with a targeted export project that will help to grow their presence in their identified international market(s).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1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Extremely flexible</a:t>
            </a:r>
          </a:p>
          <a:p>
            <a:r>
              <a:rPr lang="en-US" dirty="0"/>
              <a:t>Highlight trade reps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1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grant is a reimbursement grant, meaning you will initially pay for the projects out of your own budget. Once you’ve paid for an expense, you can submit a reimbursement request to us. We will analyze all the invoices you send and determine a reimbursement amount. Expenses incurred or paid before the application is formally accepted cannot be reimbursement. All expenses must be invoiced and fully paid off by your project end 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0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Tips for a great application: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You must identify specific countries in your application! We no longer accept regions or extensive lists. We recommend no more than 5 countries.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You must show a cohesive strategy for these markets.</a:t>
            </a:r>
            <a:endParaRPr lang="en-US" sz="1800" i="0" dirty="0">
              <a:effectLst/>
              <a:latin typeface="Verdana" panose="020B060403050404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specific, both about markets and uses of funding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 a targeted export strategy based on research and/or evidence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Thoroughly justify the expenditure as an opportunity for growth.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2559E-D660-4C4C-954F-F7EF88819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16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CP Title Slide 1 w/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46206"/>
            <a:ext cx="12192000" cy="2651760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397032"/>
          </a:xfrm>
          <a:prstGeom prst="rect">
            <a:avLst/>
          </a:prstGeom>
          <a:solidFill>
            <a:srgbClr val="688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"/>
          <p:cNvSpPr>
            <a:spLocks noGrp="1"/>
          </p:cNvSpPr>
          <p:nvPr>
            <p:ph type="pic" sz="quarter" idx="14"/>
          </p:nvPr>
        </p:nvSpPr>
        <p:spPr>
          <a:xfrm>
            <a:off x="0" y="1397032"/>
            <a:ext cx="12192000" cy="28346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Department NAME</a:t>
            </a:r>
          </a:p>
        </p:txBody>
      </p:sp>
      <p:sp>
        <p:nvSpPr>
          <p:cNvPr id="16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5291099"/>
            <a:ext cx="11612880" cy="561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ctr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Author – Division – Bureau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4533900"/>
            <a:ext cx="11612880" cy="7127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US" sz="30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Sub Title</a:t>
            </a:r>
          </a:p>
        </p:txBody>
      </p:sp>
      <p:sp>
        <p:nvSpPr>
          <p:cNvPr id="12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292100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lang="en-US" sz="3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  <p:sp>
        <p:nvSpPr>
          <p:cNvPr id="15" name="DATCP logo"/>
          <p:cNvSpPr>
            <a:spLocks noGrp="1"/>
          </p:cNvSpPr>
          <p:nvPr>
            <p:ph type="pic" sz="quarter" idx="15"/>
          </p:nvPr>
        </p:nvSpPr>
        <p:spPr>
          <a:xfrm>
            <a:off x="5318760" y="3005777"/>
            <a:ext cx="1554480" cy="155448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37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74552" cy="35521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0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21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 anchor="t"/>
          <a:lstStyle>
            <a:lvl1pPr algn="l">
              <a:lnSpc>
                <a:spcPct val="100000"/>
              </a:lnSpc>
              <a:defRPr/>
            </a:lvl1pPr>
            <a:lvl2pPr algn="l">
              <a:lnSpc>
                <a:spcPct val="100000"/>
              </a:lnSpc>
              <a:defRPr/>
            </a:lvl2pPr>
            <a:lvl3pPr algn="l">
              <a:lnSpc>
                <a:spcPct val="100000"/>
              </a:lnSpc>
              <a:defRPr/>
            </a:lvl3pPr>
            <a:lvl4pPr algn="l">
              <a:lnSpc>
                <a:spcPct val="100000"/>
              </a:lnSpc>
              <a:defRPr/>
            </a:lvl4pPr>
            <a:lvl5pPr algn="l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5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2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50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5"/>
            <a:ext cx="2906817" cy="58169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831273"/>
            <a:ext cx="7896279" cy="5027528"/>
          </a:xfrm>
        </p:spPr>
        <p:txBody>
          <a:bodyPr vert="horz" anchor="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8839202" y="599725"/>
            <a:ext cx="2906817" cy="5816950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4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786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7670" y="853177"/>
            <a:ext cx="11274552" cy="5308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8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2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3012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4" y="914400"/>
            <a:ext cx="7242111" cy="525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900"/>
              </a:spcAft>
              <a:defRPr sz="2400"/>
            </a:lvl1pPr>
            <a:lvl2pPr>
              <a:lnSpc>
                <a:spcPct val="100000"/>
              </a:lnSpc>
              <a:spcAft>
                <a:spcPts val="900"/>
              </a:spcAft>
              <a:defRPr sz="2400"/>
            </a:lvl2pPr>
            <a:lvl3pPr>
              <a:lnSpc>
                <a:spcPct val="100000"/>
              </a:lnSpc>
              <a:spcAft>
                <a:spcPts val="900"/>
              </a:spcAft>
              <a:defRPr sz="2400"/>
            </a:lvl3pPr>
            <a:lvl4pPr>
              <a:lnSpc>
                <a:spcPct val="100000"/>
              </a:lnSpc>
              <a:spcAft>
                <a:spcPts val="900"/>
              </a:spcAft>
              <a:defRPr sz="2400"/>
            </a:lvl4pPr>
            <a:lvl5pPr>
              <a:lnSpc>
                <a:spcPct val="100000"/>
              </a:lnSpc>
              <a:spcAft>
                <a:spcPts val="900"/>
              </a:spcAft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151812" y="914400"/>
            <a:ext cx="3514725" cy="35353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0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024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ATCP Closing slide clean"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1047721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839120"/>
            <a:ext cx="12192000" cy="3018879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238921"/>
            <a:ext cx="1600200" cy="1600200"/>
          </a:xfrm>
          <a:prstGeom prst="ellipse">
            <a:avLst/>
          </a:prstGeom>
        </p:spPr>
      </p:pic>
      <p:sp>
        <p:nvSpPr>
          <p:cNvPr id="17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Wisconsin Department of Agriculture, Trade and Consumer Protection (DATCP)</a:t>
            </a:r>
          </a:p>
        </p:txBody>
      </p:sp>
      <p:sp>
        <p:nvSpPr>
          <p:cNvPr id="18" name="Phone/Email/Website"/>
          <p:cNvSpPr>
            <a:spLocks noGrp="1"/>
          </p:cNvSpPr>
          <p:nvPr>
            <p:ph type="body" sz="quarter" idx="15" hasCustomPrompt="1"/>
          </p:nvPr>
        </p:nvSpPr>
        <p:spPr>
          <a:xfrm>
            <a:off x="289560" y="534189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2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Phone – Email – Website</a:t>
            </a:r>
          </a:p>
        </p:txBody>
      </p:sp>
      <p:sp>
        <p:nvSpPr>
          <p:cNvPr id="16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476277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2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Program/Bureau – Division 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4001861"/>
            <a:ext cx="11612880" cy="7127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US" sz="30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Presenter Name</a:t>
            </a:r>
          </a:p>
        </p:txBody>
      </p:sp>
      <p:sp>
        <p:nvSpPr>
          <p:cNvPr id="12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292100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3500"/>
              </a:lnSpc>
              <a:spcBef>
                <a:spcPts val="200"/>
              </a:spcBef>
              <a:spcAft>
                <a:spcPts val="200"/>
              </a:spcAft>
              <a:buNone/>
              <a:defRPr lang="en-US" sz="4400" kern="1200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Thank You!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238921"/>
            <a:ext cx="1600200" cy="16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0318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ATCP Closing slide"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3" y="946377"/>
            <a:ext cx="12195777" cy="25066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0685"/>
            <a:ext cx="12192000" cy="1047721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452984"/>
            <a:ext cx="12192000" cy="3404413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Wisconsin Department of Agriculture, Trade and Consumer Protection (DATCP)</a:t>
            </a:r>
          </a:p>
        </p:txBody>
      </p:sp>
      <p:sp>
        <p:nvSpPr>
          <p:cNvPr id="18" name="Phone/Email/Website"/>
          <p:cNvSpPr>
            <a:spLocks noGrp="1"/>
          </p:cNvSpPr>
          <p:nvPr>
            <p:ph type="body" sz="quarter" idx="15" hasCustomPrompt="1"/>
          </p:nvPr>
        </p:nvSpPr>
        <p:spPr>
          <a:xfrm>
            <a:off x="289560" y="534189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2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Phone – Email – Website</a:t>
            </a:r>
          </a:p>
        </p:txBody>
      </p:sp>
      <p:sp>
        <p:nvSpPr>
          <p:cNvPr id="16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476277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2400" kern="12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Program/Bureau – Division 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4005579"/>
            <a:ext cx="11612880" cy="7127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US" sz="30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Presenter Name</a:t>
            </a:r>
          </a:p>
        </p:txBody>
      </p:sp>
      <p:sp>
        <p:nvSpPr>
          <p:cNvPr id="12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292100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4400" kern="1200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914377" rtl="0" eaLnBrk="1" fontAlgn="auto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94" y="2622581"/>
            <a:ext cx="1371600" cy="13716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3" y="946377"/>
            <a:ext cx="12195777" cy="25066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94" y="2622581"/>
            <a:ext cx="1371600" cy="1371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899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ATCP Closing slide"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3" y="946377"/>
            <a:ext cx="12195777" cy="25066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0685"/>
            <a:ext cx="12192000" cy="1047721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452984"/>
            <a:ext cx="12192000" cy="3404413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Wisconsin Department of Agriculture, Trade and Consumer Protection (DATCP)</a:t>
            </a:r>
          </a:p>
        </p:txBody>
      </p:sp>
      <p:sp>
        <p:nvSpPr>
          <p:cNvPr id="18" name="Phone/Email/Website"/>
          <p:cNvSpPr>
            <a:spLocks noGrp="1"/>
          </p:cNvSpPr>
          <p:nvPr>
            <p:ph type="body" sz="quarter" idx="15" hasCustomPrompt="1"/>
          </p:nvPr>
        </p:nvSpPr>
        <p:spPr>
          <a:xfrm>
            <a:off x="289560" y="534189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marR="0" indent="-457200" algn="ctr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+mj-lt"/>
              <a:buAutoNum type="arabicPeriod"/>
              <a:tabLst/>
              <a:defRPr lang="en-US" sz="2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Phone – Email – Website</a:t>
            </a:r>
          </a:p>
        </p:txBody>
      </p:sp>
      <p:sp>
        <p:nvSpPr>
          <p:cNvPr id="16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4762778"/>
            <a:ext cx="11612880" cy="5619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 lang="en-US" sz="2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Program/Bureau – Division 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4005579"/>
            <a:ext cx="11612880" cy="7127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US" sz="30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Presenter Name</a:t>
            </a:r>
          </a:p>
        </p:txBody>
      </p:sp>
      <p:sp>
        <p:nvSpPr>
          <p:cNvPr id="12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292100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lang="en-US" sz="4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94" y="2622581"/>
            <a:ext cx="1371600" cy="13716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3" y="946377"/>
            <a:ext cx="12195777" cy="25066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65" y="2605436"/>
            <a:ext cx="1371600" cy="1371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153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FD2CCC-2C03-FEA1-A38F-9D26BEF3107A}"/>
              </a:ext>
            </a:extLst>
          </p:cNvPr>
          <p:cNvSpPr/>
          <p:nvPr userDrawn="1"/>
        </p:nvSpPr>
        <p:spPr>
          <a:xfrm>
            <a:off x="0" y="2542032"/>
            <a:ext cx="12191937" cy="177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08BDE0-3447-0B61-3E76-7828AFB50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68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99" b="0" i="0">
                <a:solidFill>
                  <a:srgbClr val="03012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38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405D3749-0570-DFF7-1A9E-E66FA67B5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68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9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91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CP Title slide 2 -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2316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Department NAME</a:t>
            </a:r>
          </a:p>
        </p:txBody>
      </p:sp>
      <p:sp>
        <p:nvSpPr>
          <p:cNvPr id="5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5291099"/>
            <a:ext cx="11612880" cy="561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Author – Division – Bureau</a:t>
            </a:r>
          </a:p>
        </p:txBody>
      </p:sp>
      <p:sp>
        <p:nvSpPr>
          <p:cNvPr id="7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4512364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lang="en-US" sz="3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  <p:sp>
        <p:nvSpPr>
          <p:cNvPr id="10" name="DATCP logo"/>
          <p:cNvSpPr>
            <a:spLocks noGrp="1"/>
          </p:cNvSpPr>
          <p:nvPr>
            <p:ph type="pic" sz="quarter" idx="15"/>
          </p:nvPr>
        </p:nvSpPr>
        <p:spPr>
          <a:xfrm>
            <a:off x="5318760" y="3005777"/>
            <a:ext cx="1554480" cy="155448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0806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4E658EB-C353-1414-6574-6EE0D9DF2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41" y="0"/>
            <a:ext cx="5638859" cy="6858000"/>
          </a:xfr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add a picture.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464DF0D3-DDEA-F998-F7C7-5747F0BDB9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07964" y="2743200"/>
            <a:ext cx="4447431" cy="284378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50C179-A5FC-C1B3-B735-43F04AD230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7964" y="1271016"/>
            <a:ext cx="4447431" cy="12133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Title Here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8CA82FC-D71E-C8E1-AD7A-DD4400E0D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984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4EB6FDA-73A3-290C-5FDB-B04882BEB0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41" y="0"/>
            <a:ext cx="5638859" cy="6858000"/>
          </a:xfr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add a picture.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1E55150-56DC-792E-6BCC-B25AEAC0B8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7964" y="914400"/>
            <a:ext cx="4447431" cy="57683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Title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A946BB2-E74B-50DA-3562-ABCA4B6DE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4244" y="1965960"/>
            <a:ext cx="3639209" cy="2685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03012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6E1FB49-741D-C7BB-992B-6AAFFBCE5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4244" y="2294372"/>
            <a:ext cx="3639209" cy="468286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rgbClr val="51515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Body copy here. </a:t>
            </a:r>
            <a:r>
              <a:rPr lang="en-US" dirty="0" err="1">
                <a:effectLst/>
                <a:latin typeface="Arial" panose="020B0604020202020204" pitchFamily="34" charset="0"/>
              </a:rPr>
              <a:t>Aximi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velluptatem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</a:t>
            </a:r>
            <a:r>
              <a:rPr lang="en-US" dirty="0">
                <a:effectLst/>
                <a:latin typeface="Arial" panose="020B0604020202020204" pitchFamily="34" charset="0"/>
              </a:rPr>
              <a:t> es </a:t>
            </a:r>
            <a:r>
              <a:rPr lang="en-US" dirty="0" err="1">
                <a:effectLst/>
                <a:latin typeface="Arial" panose="020B0604020202020204" pitchFamily="34" charset="0"/>
              </a:rPr>
              <a:t>debitium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eumenis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soluptam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9960094-C5C1-3803-05FC-9C23FF0166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54244" y="3305450"/>
            <a:ext cx="3639209" cy="2685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03012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2F5BC61-C469-050A-887C-AC742C8FF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54244" y="3633861"/>
            <a:ext cx="3639209" cy="468286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rgbClr val="51515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Body copy here. </a:t>
            </a:r>
            <a:r>
              <a:rPr lang="en-US" dirty="0" err="1">
                <a:effectLst/>
                <a:latin typeface="Arial" panose="020B0604020202020204" pitchFamily="34" charset="0"/>
              </a:rPr>
              <a:t>Aximi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velluptatem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</a:t>
            </a:r>
            <a:r>
              <a:rPr lang="en-US" dirty="0">
                <a:effectLst/>
                <a:latin typeface="Arial" panose="020B0604020202020204" pitchFamily="34" charset="0"/>
              </a:rPr>
              <a:t> es </a:t>
            </a:r>
            <a:r>
              <a:rPr lang="en-US" dirty="0" err="1">
                <a:effectLst/>
                <a:latin typeface="Arial" panose="020B0604020202020204" pitchFamily="34" charset="0"/>
              </a:rPr>
              <a:t>debitium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eumenis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soluptam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1235CFB-F001-E8CF-B162-802C4F31F6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4244" y="4714956"/>
            <a:ext cx="3639209" cy="2685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03012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9A9F92BA-9475-471F-5E95-A3B788969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4244" y="5043368"/>
            <a:ext cx="3639209" cy="468286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rgbClr val="51515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Body copy here. </a:t>
            </a:r>
            <a:r>
              <a:rPr lang="en-US" dirty="0" err="1">
                <a:effectLst/>
                <a:latin typeface="Arial" panose="020B0604020202020204" pitchFamily="34" charset="0"/>
              </a:rPr>
              <a:t>Aximi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velluptatem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</a:t>
            </a:r>
            <a:r>
              <a:rPr lang="en-US" dirty="0">
                <a:effectLst/>
                <a:latin typeface="Arial" panose="020B0604020202020204" pitchFamily="34" charset="0"/>
              </a:rPr>
              <a:t> es </a:t>
            </a:r>
            <a:r>
              <a:rPr lang="en-US" dirty="0" err="1">
                <a:effectLst/>
                <a:latin typeface="Arial" panose="020B0604020202020204" pitchFamily="34" charset="0"/>
              </a:rPr>
              <a:t>debitium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eumenis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soluptam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00F31F28-661D-934E-7113-8F942BEA888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85677" y="1874520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2048EAB-003A-E3C6-EEC1-688F1B803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28EF72D8-EB6A-F32A-303A-8362915EB32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085677" y="3341370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4070F13C-FE19-E4D7-3046-4AF982F1A16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85677" y="4760595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480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4E658EB-C353-1414-6574-6EE0D9DF2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41" y="0"/>
            <a:ext cx="5638859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add a picture.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464DF0D3-DDEA-F998-F7C7-5747F0BDB9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07964" y="2743200"/>
            <a:ext cx="4447431" cy="284378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50C179-A5FC-C1B3-B735-43F04AD230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7964" y="1271016"/>
            <a:ext cx="4447431" cy="12133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261F3F-C103-2E8C-2BAC-8CE6F9F51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11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952D59A-69BD-F0A2-930D-FDB9EC92AB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add a picture.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FBE4A5C-C3F6-F100-1C19-1F3ADEF6AF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1271016"/>
            <a:ext cx="4341367" cy="12133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D0B9349F-FDB1-911A-2BF2-1AB337229A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2743200"/>
            <a:ext cx="4341368" cy="352958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54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956973-7E6E-CE72-1B3B-0A23C0EFDF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1271016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5402846-1FDD-5222-2314-87291A1FFC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2057400"/>
            <a:ext cx="10362836" cy="352958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E73C12-1867-26F8-159E-BD0434C57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45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4A32893-D75D-FC78-AEAD-790DC5AC6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1271016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879F33AB-6F3D-97C9-AA82-B24C288709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2057400"/>
            <a:ext cx="4913752" cy="352958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23C0C2B0-2281-AF54-FC0C-86D5AF6031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58822" y="2057400"/>
            <a:ext cx="4913752" cy="352958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79FF15A-0136-D000-A724-A62E93BD2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396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3FA8A86-EE20-AAA2-8D9E-FB113BC22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685800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C39BDABC-3ACD-E14A-A93A-BDE5A520E1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1501589"/>
            <a:ext cx="10362836" cy="4442011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2B8CD-78DA-4AFC-9FF1-D5704B7A8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305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3ECBAEA-5E93-1D64-5820-B99B2E869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685800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89DFF24-9B42-3F18-3501-2E896A41CA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1501589"/>
            <a:ext cx="4913752" cy="4442011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B7E56D5E-FB25-C2EC-C139-2D4971D275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59966" y="1501589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DC827B-5772-FD1B-6476-27B8B43030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8821" y="3837395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3296DD-CCED-7F40-7E12-CBA7BC979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9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4D85576-19CE-7ABA-EC54-8248E048D6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685800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E8AA24D6-B9FF-D757-340E-EA5BE9AB9F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59966" y="1501589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597EAD4-71EF-7095-960B-285A913068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966" y="3885560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236DF43D-A845-CB65-4FCA-825D993BDE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2566" y="1501589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C599EB6-1E37-6F99-B07C-FF6A768EE6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92566" y="3885560"/>
            <a:ext cx="4913752" cy="205804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3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0CA1B8E-8E02-E0AE-0072-D45CEB1F6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51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A99709-A28D-009C-4C73-6D1A58B7F7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140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094A76C-1751-947E-7B08-CB198853B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566" y="685800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F36723F-E399-D908-E8D6-A8F5D29D7C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2566" y="2039960"/>
            <a:ext cx="4913752" cy="399889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4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B63FBC7-9B87-35AF-E42C-6E9F08AA63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65375" y="2039960"/>
            <a:ext cx="4913752" cy="399889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554" indent="-228554">
              <a:buClrTx/>
              <a:buFontTx/>
              <a:buBlip>
                <a:blip r:embed="rId4"/>
              </a:buBlip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  <a:lvl2pPr marL="685663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2pPr>
            <a:lvl3pPr marL="1142771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3pPr>
            <a:lvl4pPr marL="1599880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4pPr>
            <a:lvl5pPr marL="2056989" indent="-228554">
              <a:buClr>
                <a:schemeClr val="tx2"/>
              </a:buClr>
              <a:buFont typeface="Arial" panose="020B0604020202020204" pitchFamily="34" charset="0"/>
              <a:buChar char="•"/>
              <a:defRPr sz="1500" b="0" i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29872CD-E2B8-80CA-DB24-708E00812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566" y="1490730"/>
            <a:ext cx="4913752" cy="4539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0">
                <a:solidFill>
                  <a:srgbClr val="03012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Comparison Title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3485DB0-A5A6-C039-CEB6-570C57345D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374" y="1490730"/>
            <a:ext cx="4913752" cy="4539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0">
                <a:solidFill>
                  <a:srgbClr val="03012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Comparison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0F6E42-3426-6F4B-D285-38B6FCF10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86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CP Title slide 3 - 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246206"/>
            <a:ext cx="12192000" cy="2651760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6"/>
          </p:nvPr>
        </p:nvSpPr>
        <p:spPr>
          <a:xfrm>
            <a:off x="1" y="1"/>
            <a:ext cx="4023360" cy="4114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114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7"/>
          </p:nvPr>
        </p:nvSpPr>
        <p:spPr>
          <a:xfrm>
            <a:off x="8168640" y="1"/>
            <a:ext cx="4023360" cy="4114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" y="6307885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DATCP name"/>
          <p:cNvSpPr>
            <a:spLocks noGrp="1"/>
          </p:cNvSpPr>
          <p:nvPr>
            <p:ph type="subTitle" idx="1" hasCustomPrompt="1"/>
          </p:nvPr>
        </p:nvSpPr>
        <p:spPr>
          <a:xfrm>
            <a:off x="289560" y="5894912"/>
            <a:ext cx="11612880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spc="51" baseline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Department NAME</a:t>
            </a:r>
          </a:p>
        </p:txBody>
      </p:sp>
      <p:sp>
        <p:nvSpPr>
          <p:cNvPr id="5" name="Author/Division/Bureau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" y="5291099"/>
            <a:ext cx="11612880" cy="561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Author – Division – Bureau</a:t>
            </a:r>
          </a:p>
        </p:txBody>
      </p:sp>
      <p:sp>
        <p:nvSpPr>
          <p:cNvPr id="7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289720" y="4512364"/>
            <a:ext cx="11612563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lang="en-US" sz="3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ctr" defTabSz="914377" rtl="0" eaLnBrk="1" latinLnBrk="0" hangingPunct="1">
              <a:lnSpc>
                <a:spcPts val="33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  <p:sp>
        <p:nvSpPr>
          <p:cNvPr id="10" name="DATCP logo"/>
          <p:cNvSpPr>
            <a:spLocks noGrp="1"/>
          </p:cNvSpPr>
          <p:nvPr>
            <p:ph type="pic" sz="quarter" idx="15"/>
          </p:nvPr>
        </p:nvSpPr>
        <p:spPr>
          <a:xfrm>
            <a:off x="5318760" y="3005777"/>
            <a:ext cx="1554480" cy="155448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6720838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CD85ECF-BC33-30AF-D7FB-A4FFF86D3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475" y="685800"/>
            <a:ext cx="10380007" cy="5380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5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EC6D7B7-5B32-8C10-1E5C-09E926FC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31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p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CD85ECF-BC33-30AF-D7FB-A4FFF86D3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475" y="147778"/>
            <a:ext cx="10380007" cy="5380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6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PowerPoint Template Tips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EC6D7B7-5B32-8C10-1E5C-09E926FC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490DCF3-16B4-3EDB-1D25-E6C021CFB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475" y="594092"/>
            <a:ext cx="10380007" cy="5380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will not appear in presentation mode.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252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4">
            <a:extLst>
              <a:ext uri="{FF2B5EF4-FFF2-40B4-BE49-F238E27FC236}">
                <a16:creationId xmlns:a16="http://schemas.microsoft.com/office/drawing/2014/main" id="{B128763F-0FBC-92BD-CAD8-99DD845C626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8106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Freeform 44">
            <a:extLst>
              <a:ext uri="{FF2B5EF4-FFF2-40B4-BE49-F238E27FC236}">
                <a16:creationId xmlns:a16="http://schemas.microsoft.com/office/drawing/2014/main" id="{6A7563E0-41F9-BC24-B60A-114B714F8F7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92592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FD5183EE-4BE7-039C-7984-43708398325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017078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Freeform 44">
            <a:extLst>
              <a:ext uri="{FF2B5EF4-FFF2-40B4-BE49-F238E27FC236}">
                <a16:creationId xmlns:a16="http://schemas.microsoft.com/office/drawing/2014/main" id="{F8333022-46A1-D13C-0BF3-B829FAD7383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841563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1" name="Freeform 44">
            <a:extLst>
              <a:ext uri="{FF2B5EF4-FFF2-40B4-BE49-F238E27FC236}">
                <a16:creationId xmlns:a16="http://schemas.microsoft.com/office/drawing/2014/main" id="{43C8B2DC-2CA0-315C-A311-3DF3854CFF2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66049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Freeform 44">
            <a:extLst>
              <a:ext uri="{FF2B5EF4-FFF2-40B4-BE49-F238E27FC236}">
                <a16:creationId xmlns:a16="http://schemas.microsoft.com/office/drawing/2014/main" id="{C01C379C-842B-80C4-42F6-C59FC9863C5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490535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BD1D5E65-C457-AEED-3D12-22EC8E8AEDB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315020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4" name="Freeform 44">
            <a:extLst>
              <a:ext uri="{FF2B5EF4-FFF2-40B4-BE49-F238E27FC236}">
                <a16:creationId xmlns:a16="http://schemas.microsoft.com/office/drawing/2014/main" id="{6AEDCAB1-14EA-423D-E242-BD17A85ACED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39505" y="12269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59E18B30-3FEA-D595-CF09-7321274A796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841563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B0CA3D99-0352-BD1D-21F6-8E4D80568E1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66049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8663407F-CA41-602D-CC47-AEBF658FAD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490535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76DB6163-1D6A-5235-B9FA-BD083202D72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315020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9" name="Freeform 44">
            <a:extLst>
              <a:ext uri="{FF2B5EF4-FFF2-40B4-BE49-F238E27FC236}">
                <a16:creationId xmlns:a16="http://schemas.microsoft.com/office/drawing/2014/main" id="{9D83407F-907B-611A-7BD9-B6B583466D7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39505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6AA7D09C-A96A-7689-A11A-56CCA95D16B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8106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C155766B-E185-900A-0824-880A8966498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92592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2" name="Freeform 44">
            <a:extLst>
              <a:ext uri="{FF2B5EF4-FFF2-40B4-BE49-F238E27FC236}">
                <a16:creationId xmlns:a16="http://schemas.microsoft.com/office/drawing/2014/main" id="{E5DDA71A-4573-459D-7ED4-06A7ED0F391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17078" y="202706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467EBCB4-1F4C-4259-6045-20DA0BF0CA4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68106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4" name="Freeform 44">
            <a:extLst>
              <a:ext uri="{FF2B5EF4-FFF2-40B4-BE49-F238E27FC236}">
                <a16:creationId xmlns:a16="http://schemas.microsoft.com/office/drawing/2014/main" id="{1393B6A7-7B1D-363E-E7F1-D62F9F26FD7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92592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43229992-9A83-014F-5B23-72D2522CA9C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017078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0ABB9247-56A2-C701-B84E-8EECDC4B143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2841563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7" name="Freeform 44">
            <a:extLst>
              <a:ext uri="{FF2B5EF4-FFF2-40B4-BE49-F238E27FC236}">
                <a16:creationId xmlns:a16="http://schemas.microsoft.com/office/drawing/2014/main" id="{421EAC6C-D2F6-FA22-28A2-F09E2474A95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666049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5094F3FC-DE3A-A8D9-E102-4F819FC444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90535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9" name="Freeform 44">
            <a:extLst>
              <a:ext uri="{FF2B5EF4-FFF2-40B4-BE49-F238E27FC236}">
                <a16:creationId xmlns:a16="http://schemas.microsoft.com/office/drawing/2014/main" id="{D6D5D941-FF7D-934A-F789-9DAC069551E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315020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398167C1-1366-3F94-ED5B-316F4F3CD2F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9505" y="29128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EC8A62A7-5922-6A03-3DB6-D1ED07484BE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841563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2" name="Freeform 44">
            <a:extLst>
              <a:ext uri="{FF2B5EF4-FFF2-40B4-BE49-F238E27FC236}">
                <a16:creationId xmlns:a16="http://schemas.microsoft.com/office/drawing/2014/main" id="{81FC4943-AFDA-71C6-A1ED-38964F4D37A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666049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23F754BB-D64E-9F26-2D98-114561D747B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490535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831254F7-8246-C9B6-3A41-0B06C0166273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315020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5" name="Freeform 44">
            <a:extLst>
              <a:ext uri="{FF2B5EF4-FFF2-40B4-BE49-F238E27FC236}">
                <a16:creationId xmlns:a16="http://schemas.microsoft.com/office/drawing/2014/main" id="{62467D6A-34C5-3C72-8FDA-01DF1D3DFAE3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39505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6" name="Freeform 44">
            <a:extLst>
              <a:ext uri="{FF2B5EF4-FFF2-40B4-BE49-F238E27FC236}">
                <a16:creationId xmlns:a16="http://schemas.microsoft.com/office/drawing/2014/main" id="{F1DE2DD3-B4B2-BDAD-20C3-4FFA4A177B7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68106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7" name="Freeform 44">
            <a:extLst>
              <a:ext uri="{FF2B5EF4-FFF2-40B4-BE49-F238E27FC236}">
                <a16:creationId xmlns:a16="http://schemas.microsoft.com/office/drawing/2014/main" id="{825EDFCF-EC9F-9523-C701-21FD746D6AB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192592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8" name="Freeform 44">
            <a:extLst>
              <a:ext uri="{FF2B5EF4-FFF2-40B4-BE49-F238E27FC236}">
                <a16:creationId xmlns:a16="http://schemas.microsoft.com/office/drawing/2014/main" id="{3C7C7987-DA5B-4C46-5F9B-5A51FD035F3E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2017078" y="3712986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9" name="Freeform 44">
            <a:extLst>
              <a:ext uri="{FF2B5EF4-FFF2-40B4-BE49-F238E27FC236}">
                <a16:creationId xmlns:a16="http://schemas.microsoft.com/office/drawing/2014/main" id="{F33E9D88-3819-90BC-2D06-F92DEB2577BB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68106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AB9F38FE-F152-C40F-0C4C-62AB6356F6C3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192592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1" name="Freeform 44">
            <a:extLst>
              <a:ext uri="{FF2B5EF4-FFF2-40B4-BE49-F238E27FC236}">
                <a16:creationId xmlns:a16="http://schemas.microsoft.com/office/drawing/2014/main" id="{75B00C68-EA2F-0F73-3EFF-1972752C7246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2017078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13E34C0B-43B8-1D64-8C24-7A02E7AF27D5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2841563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3" name="Freeform 44">
            <a:extLst>
              <a:ext uri="{FF2B5EF4-FFF2-40B4-BE49-F238E27FC236}">
                <a16:creationId xmlns:a16="http://schemas.microsoft.com/office/drawing/2014/main" id="{8BB8203D-B76D-6CB1-C63B-6B7DDD13EECC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3666049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4BB6D85-9962-E842-5406-DF58D2A0687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490535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75C599ED-6EA7-A6DC-7B46-CC0CC9D402E1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5315020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6" name="Freeform 44">
            <a:extLst>
              <a:ext uri="{FF2B5EF4-FFF2-40B4-BE49-F238E27FC236}">
                <a16:creationId xmlns:a16="http://schemas.microsoft.com/office/drawing/2014/main" id="{0274CE3E-A62A-35FC-0250-FC0AF7799ED6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139505" y="45988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38D6D42B-E66A-9C70-8959-A4D78D9C004E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2841563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8" name="Freeform 44">
            <a:extLst>
              <a:ext uri="{FF2B5EF4-FFF2-40B4-BE49-F238E27FC236}">
                <a16:creationId xmlns:a16="http://schemas.microsoft.com/office/drawing/2014/main" id="{340701DF-D819-6A84-16A8-3F68B2A9D5C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3666049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31FCAD71-C195-0799-A164-AA85596ECC7E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4490535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0" name="Freeform 44">
            <a:extLst>
              <a:ext uri="{FF2B5EF4-FFF2-40B4-BE49-F238E27FC236}">
                <a16:creationId xmlns:a16="http://schemas.microsoft.com/office/drawing/2014/main" id="{7C5B71A3-29F5-6ADC-1D00-EF797FBFB1D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315020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34257AB0-F435-612D-7382-8B3416C78D02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139505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2" name="Freeform 44">
            <a:extLst>
              <a:ext uri="{FF2B5EF4-FFF2-40B4-BE49-F238E27FC236}">
                <a16:creationId xmlns:a16="http://schemas.microsoft.com/office/drawing/2014/main" id="{176B3A8E-B932-472B-B465-1F6B0440EC5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68106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B9351096-9EFB-924D-8D1B-6639B5487016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1192592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4" name="Freeform 44">
            <a:extLst>
              <a:ext uri="{FF2B5EF4-FFF2-40B4-BE49-F238E27FC236}">
                <a16:creationId xmlns:a16="http://schemas.microsoft.com/office/drawing/2014/main" id="{31D793BC-3B38-5810-4FE4-6F249511E83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2017078" y="5398911"/>
            <a:ext cx="685711" cy="6858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3175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D27BFDE8-E4C0-F990-D2E0-6078342E4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8107" y="147778"/>
            <a:ext cx="11110376" cy="5380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699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PowerPoint Template Tips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04C6303C-861E-3565-9EB0-4CB9A9E7E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8107" y="594092"/>
            <a:ext cx="11110376" cy="5380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rgbClr val="03012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will not appear in presentation mode.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80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C3EAAF-229E-B7F9-07DA-E66A3BE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46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3594D39-69A0-6553-72B9-6B4531613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E6DFF3-C9D1-BC02-F93D-494D32736756}"/>
              </a:ext>
            </a:extLst>
          </p:cNvPr>
          <p:cNvSpPr/>
          <p:nvPr userDrawn="1"/>
        </p:nvSpPr>
        <p:spPr>
          <a:xfrm>
            <a:off x="7074793" y="5584372"/>
            <a:ext cx="5117207" cy="127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951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99912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0F23DC3-4361-D011-9818-FDF58FFA92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9672" y="4012533"/>
            <a:ext cx="2715847" cy="679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94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-Tex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1E1E38F-5A19-D1D2-98B9-EF01F8ED14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9672" y="4012533"/>
            <a:ext cx="2715847" cy="67905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2A7563-518B-1DD8-01D3-818992A641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7164" y="3572128"/>
            <a:ext cx="4948836" cy="155985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261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E81594-57B3-D645-A4E7-28AD8896C7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18871" y="3011805"/>
            <a:ext cx="3337125" cy="8343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4B97D-D628-B6EC-7BE6-19D6932217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7529" y="4597821"/>
            <a:ext cx="5109217" cy="301875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8979B23-B2B7-5C3F-0876-6017B7A40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7529" y="4938479"/>
            <a:ext cx="5109217" cy="301875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F901E68-8F66-7113-054B-C42E292F0D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7529" y="5458432"/>
            <a:ext cx="5109217" cy="301875"/>
          </a:xfrm>
        </p:spPr>
        <p:txBody>
          <a:bodyPr>
            <a:normAutofit/>
          </a:bodyPr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00.00.22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574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57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128207" cy="3304800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900"/>
              </a:spcAft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00" cap="all">
                <a:solidFill>
                  <a:schemeClr val="accent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4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5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443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84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52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75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9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14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62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4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39738" y="2044840"/>
            <a:ext cx="11274552" cy="39576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0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3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2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6"/>
            <a:ext cx="11162991" cy="1258827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900"/>
              </a:spcAft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cap="all">
                <a:solidFill>
                  <a:schemeClr val="accent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3" name="Group 12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5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6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53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368" y="2228004"/>
            <a:ext cx="5422391" cy="363304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4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1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93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50894"/>
            <a:ext cx="5393103" cy="53600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9" y="2250894"/>
            <a:ext cx="5393101" cy="553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8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5" name="Footer Placeholder 4"/>
            <p:cNvSpPr txBox="1">
              <a:spLocks/>
            </p:cNvSpPr>
            <p:nvPr userDrawn="1"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3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2839" cy="1274702"/>
          </a:xfrm>
          <a:prstGeom prst="rect">
            <a:avLst/>
          </a:prstGeom>
          <a:solidFill>
            <a:srgbClr val="688A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748144"/>
            <a:ext cx="11292840" cy="405785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8"/>
            <a:ext cx="5774235" cy="689515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30501" y="5843684"/>
            <a:ext cx="5914966" cy="993046"/>
            <a:chOff x="5830501" y="5843684"/>
            <a:chExt cx="5914966" cy="9930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11" y="5843684"/>
              <a:ext cx="913556" cy="912875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5" name="Footer Placeholder 4"/>
            <p:cNvSpPr txBox="1">
              <a:spLocks/>
            </p:cNvSpPr>
            <p:nvPr/>
          </p:nvSpPr>
          <p:spPr>
            <a:xfrm>
              <a:off x="5830501" y="6634711"/>
              <a:ext cx="5078503" cy="20201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 cap="all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Wisconsin Department of Agriculture, Trade and Consumer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42055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4.jp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Bottom rectangle"/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688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2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p:hf sldNum="0" hdr="0" dt="0"/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18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SzPct val="92000"/>
        <a:buFont typeface="Wingdings 2" panose="05020102010507070707" pitchFamily="18" charset="2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310896" indent="-228600" algn="l" defTabSz="457189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Clr>
          <a:schemeClr val="accent5">
            <a:lumMod val="60000"/>
            <a:lumOff val="40000"/>
          </a:schemeClr>
        </a:buClr>
        <a:buSzPct val="85000"/>
        <a:buFont typeface="Wingdings 2" panose="05020102010507070707" pitchFamily="18" charset="2"/>
        <a:buChar char="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512763" indent="-200025" algn="l" defTabSz="457189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Clr>
          <a:schemeClr val="accent5">
            <a:lumMod val="60000"/>
            <a:lumOff val="40000"/>
          </a:schemeClr>
        </a:buClr>
        <a:buSzPct val="50000"/>
        <a:buFont typeface="Wingdings 2" panose="05020102010507070707" pitchFamily="18" charset="2"/>
        <a:buChar char="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741363" indent="-182880" algn="l" defTabSz="457189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Clr>
          <a:schemeClr val="accent5">
            <a:lumMod val="60000"/>
            <a:lumOff val="40000"/>
          </a:schemeClr>
        </a:buClr>
        <a:buSzPct val="65000"/>
        <a:buFont typeface="Wingdings 2" panose="05020102010507070707" pitchFamily="18" charset="2"/>
        <a:buChar char=""/>
        <a:tabLst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969963" indent="-182563" algn="l" defTabSz="457189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5">
            <a:lumMod val="60000"/>
            <a:lumOff val="40000"/>
          </a:schemeClr>
        </a:buClr>
        <a:buSzPct val="65000"/>
        <a:buFont typeface="Courier New" panose="02070309020205020404" pitchFamily="49" charset="0"/>
        <a:buChar char="o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283" y="0"/>
            <a:ext cx="1147771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4315" y="6299201"/>
            <a:ext cx="43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8B4028-7483-D351-1660-8F334DB986D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457140" cy="685800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C72B25-7CC9-98BF-DCAC-1E145F86B7A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960576" y="6295644"/>
            <a:ext cx="1587293" cy="381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7F5382-8155-6861-06C8-64AFCE946D74}"/>
              </a:ext>
            </a:extLst>
          </p:cNvPr>
          <p:cNvCxnSpPr/>
          <p:nvPr userDrawn="1"/>
        </p:nvCxnSpPr>
        <p:spPr>
          <a:xfrm>
            <a:off x="11674314" y="6218818"/>
            <a:ext cx="0" cy="510988"/>
          </a:xfrm>
          <a:prstGeom prst="line">
            <a:avLst/>
          </a:prstGeom>
          <a:ln w="12700">
            <a:solidFill>
              <a:srgbClr val="5C0E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3"/>
    </p:custDataLst>
    <p:extLst>
      <p:ext uri="{BB962C8B-B14F-4D97-AF65-F5344CB8AC3E}">
        <p14:creationId xmlns:p14="http://schemas.microsoft.com/office/powerpoint/2010/main" val="17414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  <p:sldLayoutId id="2147484000" r:id="rId21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3599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rgbClr val="5F5F5F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14-Feb-23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5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5" Type="http://schemas.openxmlformats.org/officeDocument/2006/relationships/image" Target="../media/image15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mailto:Jennifer.lu@wisconsin.gov" TargetMode="External"/><Relationship Id="rId7" Type="http://schemas.openxmlformats.org/officeDocument/2006/relationships/image" Target="../media/image29.jpeg"/><Relationship Id="rId12" Type="http://schemas.openxmlformats.org/officeDocument/2006/relationships/hyperlink" Target="mailto:amy.kennedy@Wisconsin.gov" TargetMode="External"/><Relationship Id="rId2" Type="http://schemas.openxmlformats.org/officeDocument/2006/relationships/hyperlink" Target="mailto:Mark.rhodareis@wisconsin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hyperlink" Target="mailto:Shirley.Acedo@Wisconsin.gov" TargetMode="External"/><Relationship Id="rId10" Type="http://schemas.openxmlformats.org/officeDocument/2006/relationships/image" Target="../media/image31.jpeg"/><Relationship Id="rId4" Type="http://schemas.openxmlformats.org/officeDocument/2006/relationships/hyperlink" Target="mailto:Lisa.stout@wisconsin.gov" TargetMode="External"/><Relationship Id="rId9" Type="http://schemas.openxmlformats.org/officeDocument/2006/relationships/hyperlink" Target="mailto:Luise.Santana@wisconsin.go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4" b="18114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15, 2023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Department of agriculture, trade and Consumer protection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Lisa Stout International Consultant, DATCP International Agribusiness Center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					Wisconsin Agricultural Export Webinar – February 2023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Growing Wisconsin’s Food and Agricultural Exports</a:t>
            </a:r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118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tanding on a hill&#10;&#10;Description automatically generated with medium confidence">
            <a:extLst>
              <a:ext uri="{FF2B5EF4-FFF2-40B4-BE49-F238E27FC236}">
                <a16:creationId xmlns:a16="http://schemas.microsoft.com/office/drawing/2014/main" id="{287080F8-303B-0806-5289-021E1BD1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26" y="600364"/>
            <a:ext cx="7033043" cy="56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B9737-9084-7D4E-E903-7918925EBFAC}"/>
              </a:ext>
            </a:extLst>
          </p:cNvPr>
          <p:cNvSpPr txBox="1"/>
          <p:nvPr/>
        </p:nvSpPr>
        <p:spPr>
          <a:xfrm>
            <a:off x="605431" y="1237673"/>
            <a:ext cx="34253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Mexico Reverse Trade 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Cond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Sponsored by Potatoes USA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15 Mexican Companies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Pre-qualified Buyers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Already purchasing Potatoes from USA or interested buying from a US producer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Established Credit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Face-to-face meetings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Cond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Cond Light" panose="020F0302020204030204"/>
                <a:ea typeface="+mn-ea"/>
                <a:cs typeface="+mn-cs"/>
              </a:rPr>
              <a:t>Invaluable SAVINGS of both TIME &amp; MONEY</a:t>
            </a:r>
          </a:p>
        </p:txBody>
      </p:sp>
    </p:spTree>
    <p:extLst>
      <p:ext uri="{BB962C8B-B14F-4D97-AF65-F5344CB8AC3E}">
        <p14:creationId xmlns:p14="http://schemas.microsoft.com/office/powerpoint/2010/main" val="371981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Grant #2 (January 2023 – 2025) - $50k 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810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51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Agricultural export webinar – February 2023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22332" y="1883229"/>
            <a:ext cx="10468182" cy="4724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AGENDA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Welcome and Opening Remarks 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 Randy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Romanski</a:t>
            </a:r>
            <a:endParaRPr lang="en-US" sz="1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Export Expansion Grant FY22 Project Updates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Holstein Association – Ron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Sersland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President of Our Help Inc. (International Protein Sires)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Potato and Vegetable Growers Association (WPVGA), Dana Rady – Executive Director WPVGA, David Wickline - Sales and New Business Development Manager, Alsum Farms &amp; Produce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for the WEDC International Market Access Grant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Katie Ujdak – Global Trade and Investment Grant Specialist, Wisconsin Economic Development Corporation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Trade Promotion Activities February through June of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 Lisa Stout – International Development Consultant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204491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1DCFDE-C6E2-86D5-A95F-4C2D7108C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International Market Access Grant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E8F62-5DCE-4FF1-4DB6-362498B211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2023 Grant Cycle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0E67F-F9CB-7394-4578-3FDA1F1046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February 15,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03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F462-BD67-7899-AEED-6C0EE3C2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Trade &amp; Investment</a:t>
            </a:r>
          </a:p>
        </p:txBody>
      </p:sp>
    </p:spTree>
    <p:extLst>
      <p:ext uri="{BB962C8B-B14F-4D97-AF65-F5344CB8AC3E}">
        <p14:creationId xmlns:p14="http://schemas.microsoft.com/office/powerpoint/2010/main" val="59789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DE70-A171-8904-5F10-A9D88E1C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Market Access Grant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73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2385F-06B2-5B16-70B2-7946A0D9D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Allowable Expenses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483B65-B1A4-4BF1-97A9-C52BBE26E0AE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1092852" y="1502026"/>
          <a:ext cx="10362644" cy="4441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CFF30-B745-22EB-E359-65C4F25C1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228554"/>
            <a:fld id="{48F63A3B-78C7-47BE-AE5E-E10140E04643}" type="slidenum">
              <a:rPr lang="en-US">
                <a:solidFill>
                  <a:srgbClr val="630042"/>
                </a:solidFill>
                <a:latin typeface="verdana"/>
              </a:rPr>
              <a:pPr defTabSz="228554"/>
              <a:t>17</a:t>
            </a:fld>
            <a:endParaRPr lang="en-US" dirty="0">
              <a:solidFill>
                <a:srgbClr val="630042"/>
              </a:solidFill>
              <a:latin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525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 calculator">
            <a:extLst>
              <a:ext uri="{FF2B5EF4-FFF2-40B4-BE49-F238E27FC236}">
                <a16:creationId xmlns:a16="http://schemas.microsoft.com/office/drawing/2014/main" id="{22F8D75F-D270-4D38-BCAC-B6D6BD2F0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1324" y="-1163677"/>
            <a:ext cx="9185353" cy="91853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D451-E1AE-5561-F075-28EFBF970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566" y="1271296"/>
            <a:ext cx="5003434" cy="1213234"/>
          </a:xfrm>
        </p:spPr>
        <p:txBody>
          <a:bodyPr>
            <a:normAutofit/>
          </a:bodyPr>
          <a:lstStyle/>
          <a:p>
            <a:r>
              <a:rPr lang="en-US" dirty="0"/>
              <a:t>Budgeting &amp; Reimbursement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758C8-6A4E-AEA4-E6D5-853C65F46FF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Tiered support</a:t>
            </a:r>
          </a:p>
          <a:p>
            <a:pPr lvl="1"/>
            <a:r>
              <a:rPr lang="en-US" dirty="0"/>
              <a:t>Up to $10,000 for eligible applicants</a:t>
            </a:r>
          </a:p>
          <a:p>
            <a:pPr lvl="1"/>
            <a:r>
              <a:rPr lang="en-US" dirty="0"/>
              <a:t>Up to $25,000 for </a:t>
            </a:r>
            <a:r>
              <a:rPr lang="en-US" dirty="0" err="1"/>
              <a:t>ExporTech</a:t>
            </a:r>
            <a:r>
              <a:rPr lang="en-US" baseline="30000" dirty="0" err="1"/>
              <a:t>TM</a:t>
            </a:r>
            <a:r>
              <a:rPr lang="en-US" dirty="0"/>
              <a:t>  Graduates</a:t>
            </a:r>
          </a:p>
          <a:p>
            <a:r>
              <a:rPr lang="en-US" dirty="0"/>
              <a:t>30% match required</a:t>
            </a:r>
          </a:p>
          <a:p>
            <a:r>
              <a:rPr lang="en-US" dirty="0"/>
              <a:t>All expenses must be invoiced and paid within project window</a:t>
            </a:r>
          </a:p>
          <a:p>
            <a:r>
              <a:rPr lang="en-US" dirty="0"/>
              <a:t>Retain invoices for each expense</a:t>
            </a:r>
          </a:p>
          <a:p>
            <a:pPr lvl="1"/>
            <a:r>
              <a:rPr lang="en-US" dirty="0"/>
              <a:t>WEDC will analyze all invoices to approve a disbursement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45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92" descr="A black and white image of a skull&#10;&#10;Description automatically generated with low confidence">
            <a:extLst>
              <a:ext uri="{FF2B5EF4-FFF2-40B4-BE49-F238E27FC236}">
                <a16:creationId xmlns:a16="http://schemas.microsoft.com/office/drawing/2014/main" id="{680CA2AA-2003-40BD-A954-4DA21EE93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85677" y="3341381"/>
            <a:ext cx="685711" cy="685711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</p:spPr>
      </p:pic>
      <p:pic>
        <p:nvPicPr>
          <p:cNvPr id="21" name="Picture Placeholder 304" descr="A picture containing icon&#10;&#10;Description automatically generated">
            <a:extLst>
              <a:ext uri="{FF2B5EF4-FFF2-40B4-BE49-F238E27FC236}">
                <a16:creationId xmlns:a16="http://schemas.microsoft.com/office/drawing/2014/main" id="{FECD38FE-0C39-4952-8EA4-5338D04B8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7085677" y="1881961"/>
            <a:ext cx="685711" cy="685711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</p:spPr>
      </p:pic>
      <p:pic>
        <p:nvPicPr>
          <p:cNvPr id="3" name="Picture Placeholder 2" descr="Graph and note paper pads with pencil">
            <a:extLst>
              <a:ext uri="{FF2B5EF4-FFF2-40B4-BE49-F238E27FC236}">
                <a16:creationId xmlns:a16="http://schemas.microsoft.com/office/drawing/2014/main" id="{D2217624-15A0-42F7-81EB-49C2D0A33A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883" r="8883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FBFDC3-DEA4-B4CF-473C-97DF81BAD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Application Process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D43958-E935-44CE-5BF6-1273833ED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PORTAL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DC35FA-5ABF-88C2-9F98-6AD9CB808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4245" y="2294519"/>
            <a:ext cx="3639209" cy="914281"/>
          </a:xfrm>
        </p:spPr>
        <p:txBody>
          <a:bodyPr>
            <a:normAutofit/>
          </a:bodyPr>
          <a:lstStyle/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Get Network Wisconsin access from Katie Ujdak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Complete application in Network Wisconsin portal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Wait 6-8 weeks for preliminary decision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If accepted, begin underwriting and contracting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D13F5-F305-BE31-0647-7E2A626B0E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TIMELINE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4A1EFD9-EBD2-79F7-1A8F-B22022E0BA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54245" y="3633834"/>
            <a:ext cx="3639209" cy="914281"/>
          </a:xfrm>
        </p:spPr>
        <p:txBody>
          <a:bodyPr>
            <a:noAutofit/>
          </a:bodyPr>
          <a:lstStyle/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Application window is open now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Application window closes April 1, 2023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Projects begin upon acceptance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Projects end as late as December 31, 2023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9F1FFB-7CE8-DB24-C8F6-8768638F0B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APPLICATION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4C62A0-7287-2DDE-B643-1976506313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4245" y="5043157"/>
            <a:ext cx="3639209" cy="914281"/>
          </a:xfrm>
        </p:spPr>
        <p:txBody>
          <a:bodyPr>
            <a:normAutofit/>
          </a:bodyPr>
          <a:lstStyle/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Identify specific countries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Illustrate targeted strategy supported by research/experience</a:t>
            </a:r>
          </a:p>
          <a:p>
            <a:pPr marL="228554" indent="-228554">
              <a:buFont typeface="Arial" panose="020B0604020202020204" pitchFamily="34" charset="0"/>
              <a:buChar char="•"/>
            </a:pPr>
            <a:r>
              <a:rPr lang="en-US" sz="1000" dirty="0"/>
              <a:t>Be specific about uses of funding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E66DA96-CD9A-7F39-7A16-590DA55A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228554"/>
            <a:fld id="{48F63A3B-78C7-47BE-AE5E-E10140E04643}" type="slidenum">
              <a:rPr lang="en-US">
                <a:solidFill>
                  <a:srgbClr val="630042"/>
                </a:solidFill>
                <a:latin typeface="verdana"/>
              </a:rPr>
              <a:pPr defTabSz="228554"/>
              <a:t>19</a:t>
            </a:fld>
            <a:endParaRPr lang="en-US" dirty="0">
              <a:solidFill>
                <a:srgbClr val="630042"/>
              </a:solidFill>
              <a:latin typeface="verdana"/>
            </a:endParaRPr>
          </a:p>
        </p:txBody>
      </p:sp>
      <p:pic>
        <p:nvPicPr>
          <p:cNvPr id="19" name="Picture Placeholder 24">
            <a:extLst>
              <a:ext uri="{FF2B5EF4-FFF2-40B4-BE49-F238E27FC236}">
                <a16:creationId xmlns:a16="http://schemas.microsoft.com/office/drawing/2014/main" id="{7EE248E3-64BA-420B-83F5-474519EFBD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85677" y="4760421"/>
            <a:ext cx="685711" cy="685711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</p:pic>
      <p:pic>
        <p:nvPicPr>
          <p:cNvPr id="20" name="Picture Placeholder 290" descr="A black and white image of a football ball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B232680-61B4-4E7B-9554-5CA361A0A2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7085677" y="4760421"/>
            <a:ext cx="685711" cy="685711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tx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1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Agricultural export webinar – February 2023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22332" y="1883229"/>
            <a:ext cx="10468182" cy="4724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AGENDA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Welcome and Opening Remarks 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 Randy Romanski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Export Expansion Grant FY22 Project Updates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Holstein Association – Ron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Sersland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President of Our Help Inc. (International Protein Sires)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Potato and Vegetable Growers Association (WPVGA), Dana Rady – Executive Director WPVGA, David Wickline - Sales and New Business Development Manager, Alsum Farms &amp; Produce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for the WEDC International Market Access Grant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Katie Ujdak – Global Trade and Investment Grant Specialist, Wisconsin Economic Development Corporation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Trade Promotion Activities February through June of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 Lisa Stout – International Development Consultant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261812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F2155B-B2FF-10B1-A824-470978381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2EF88-1E0E-3F5F-2E0C-520EA3D245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2"/>
                </a:solidFill>
              </a:rPr>
              <a:t>KATIE UJDAK</a:t>
            </a:r>
          </a:p>
          <a:p>
            <a:pPr indent="0">
              <a:buNone/>
            </a:pPr>
            <a:r>
              <a:rPr lang="en-US" dirty="0"/>
              <a:t>Global Trade &amp; Investment Grants Specialist</a:t>
            </a:r>
          </a:p>
          <a:p>
            <a:pPr indent="0">
              <a:buNone/>
            </a:pPr>
            <a:r>
              <a:rPr lang="en-US" dirty="0"/>
              <a:t>katie.ujdak@wedc.org</a:t>
            </a:r>
          </a:p>
          <a:p>
            <a:pPr indent="0">
              <a:buNone/>
            </a:pPr>
            <a:r>
              <a:rPr lang="en-US" dirty="0"/>
              <a:t>608.210.6773</a:t>
            </a:r>
          </a:p>
          <a:p>
            <a:pPr indent="0">
              <a:buNone/>
            </a:pPr>
            <a:endParaRPr lang="en-US" b="1" dirty="0">
              <a:solidFill>
                <a:srgbClr val="F3B137"/>
              </a:solidFill>
            </a:endParaRPr>
          </a:p>
          <a:p>
            <a:pPr indent="0">
              <a:buNone/>
            </a:pPr>
            <a:r>
              <a:rPr lang="en-US" b="1" dirty="0">
                <a:solidFill>
                  <a:schemeClr val="accent6"/>
                </a:solidFill>
              </a:rPr>
              <a:t>Email me to get access to Network Wisconsin and start your application today!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77604-7074-AD52-2926-2A08981D2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228554"/>
            <a:fld id="{48F63A3B-78C7-47BE-AE5E-E10140E04643}" type="slidenum">
              <a:rPr lang="en-US">
                <a:solidFill>
                  <a:srgbClr val="630042"/>
                </a:solidFill>
                <a:latin typeface="verdana"/>
              </a:rPr>
              <a:pPr defTabSz="228554"/>
              <a:t>20</a:t>
            </a:fld>
            <a:endParaRPr lang="en-US" dirty="0">
              <a:solidFill>
                <a:srgbClr val="630042"/>
              </a:solidFill>
              <a:latin typeface="verdana"/>
            </a:endParaRPr>
          </a:p>
        </p:txBody>
      </p:sp>
      <p:pic>
        <p:nvPicPr>
          <p:cNvPr id="8" name="Content Placeholder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8F35753-A6F3-46D6-9D8C-602DB2463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74" y="2409172"/>
            <a:ext cx="3532422" cy="2825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 cmpd="sng" algn="ctr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40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Agricultural export webinar – February 2023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22332" y="1883229"/>
            <a:ext cx="10468182" cy="4724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AGENDA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Welcome and Opening Remarks 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 Randy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Romanski</a:t>
            </a:r>
            <a:endParaRPr lang="en-US" sz="1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Export Expansion Grant FY22 Project Updates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Holstein Association – Ron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Sersland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President of Our Help Inc. (International Protein Sires)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Potato and Vegetable Growers Association (WPVGA), Dana Rady – Executive Director WPVGA, David Wickline - Sales and New Business Development Manager, Alsum Farms &amp; Produce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for the WEDC International Market Access Grant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Katie Ujdak – Global Trade and Investment Grant Specialist, Wisconsin Economic Development Corporation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Trade Promotion Activities February through June of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 Lisa Stout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International Development Consultant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86264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6519-38CE-A61F-AA28-C0D8A4F5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DATCP Trade Promotion Activities February -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29B5-42F5-B88A-B64E-469E7E4C8D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February 20-23 Gulfood, UAE</a:t>
            </a:r>
            <a:endParaRPr lang="en-US" dirty="0"/>
          </a:p>
          <a:p>
            <a:r>
              <a:rPr lang="en-US" dirty="0"/>
              <a:t>WIAE funded – 2 Wisconsin dairy companies participating, Wisconsin Pavilion in the world’s largest annual food show</a:t>
            </a:r>
          </a:p>
          <a:p>
            <a:r>
              <a:rPr lang="en-US" dirty="0"/>
              <a:t>Leads:  Lisa Stout, Shirley Acedo</a:t>
            </a:r>
          </a:p>
          <a:p>
            <a:endParaRPr lang="en-US" dirty="0"/>
          </a:p>
          <a:p>
            <a:r>
              <a:rPr lang="en-US" b="1" dirty="0"/>
              <a:t>March 9-10,  VIV Asia, Bangkok, Thailand </a:t>
            </a:r>
            <a:r>
              <a:rPr lang="en-US" dirty="0"/>
              <a:t>Agricultural Trade Show and Buyer Mission</a:t>
            </a:r>
          </a:p>
          <a:p>
            <a:r>
              <a:rPr lang="en-US" dirty="0"/>
              <a:t>WIAE, </a:t>
            </a:r>
            <a:r>
              <a:rPr lang="en-US" dirty="0" smtClean="0"/>
              <a:t>Food </a:t>
            </a:r>
            <a:r>
              <a:rPr lang="en-US" dirty="0"/>
              <a:t>Export funded – 9 Wisconsin livestock, genetics, feed companies, 1 industry organization participating</a:t>
            </a:r>
          </a:p>
          <a:p>
            <a:r>
              <a:rPr lang="en-US" dirty="0"/>
              <a:t>Leads:  Luis Santana, Jennifer Lu</a:t>
            </a:r>
          </a:p>
        </p:txBody>
      </p:sp>
    </p:spTree>
    <p:extLst>
      <p:ext uri="{BB962C8B-B14F-4D97-AF65-F5344CB8AC3E}">
        <p14:creationId xmlns:p14="http://schemas.microsoft.com/office/powerpoint/2010/main" val="3353011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1A69-8CC8-4B2C-83DC-C3E6FBF1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DATCP trade promotion activities February -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DF5C6-887A-CBD2-AB00-37AA84F471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March 28 -30, SIAL Americas, Las Vegas, NV, Food Show</a:t>
            </a:r>
            <a:endParaRPr lang="en-US" dirty="0"/>
          </a:p>
          <a:p>
            <a:r>
              <a:rPr lang="en-US" dirty="0"/>
              <a:t>WIAE funded – 10 Wisconsin dairy, crop companies, meeting foreign dairy buyers, Dairy Farmers of Wisconsin booth</a:t>
            </a:r>
          </a:p>
          <a:p>
            <a:r>
              <a:rPr lang="en-US" dirty="0"/>
              <a:t>Lead:  Shirley Acedo</a:t>
            </a:r>
          </a:p>
          <a:p>
            <a:endParaRPr lang="en-US" dirty="0"/>
          </a:p>
          <a:p>
            <a:r>
              <a:rPr lang="en-US" b="1" dirty="0"/>
              <a:t>April 25-28 Food and Hotel Asia Singapore, Food Export pavilion Food Show Plus activity</a:t>
            </a:r>
          </a:p>
          <a:p>
            <a:r>
              <a:rPr lang="en-US" dirty="0"/>
              <a:t>Food Export funded – Recruiting 3  Wisconsin dairy, crop companies</a:t>
            </a:r>
          </a:p>
          <a:p>
            <a:r>
              <a:rPr lang="en-US" dirty="0"/>
              <a:t>Lead:  Lisa Stout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3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5717-9C09-1322-F267-603451DA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DATCP trade promotion activities February -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C0483-79BD-55A1-A1C2-422E3D4EEF4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May 2-7, SIAM, Meknes Morocco Agricultural Show Wisconsin Genomics Conference and Trade Mission</a:t>
            </a:r>
          </a:p>
          <a:p>
            <a:r>
              <a:rPr lang="en-US" dirty="0"/>
              <a:t>USLGE, STEP funded – Recruiting 6 Wisconsin livestock, genetics and feed companies </a:t>
            </a:r>
          </a:p>
          <a:p>
            <a:r>
              <a:rPr lang="en-US" dirty="0"/>
              <a:t>Lead:  Luis Santana</a:t>
            </a:r>
          </a:p>
          <a:p>
            <a:endParaRPr lang="en-US" dirty="0"/>
          </a:p>
          <a:p>
            <a:r>
              <a:rPr lang="en-US" b="1" dirty="0"/>
              <a:t>May 9 – 12, </a:t>
            </a:r>
            <a:r>
              <a:rPr lang="en-US" b="1" dirty="0" err="1"/>
              <a:t>Interzum</a:t>
            </a:r>
            <a:r>
              <a:rPr lang="en-US" b="1" dirty="0"/>
              <a:t> Cologne Germany Wood Products Show Wisconsin Pavilion</a:t>
            </a:r>
          </a:p>
          <a:p>
            <a:r>
              <a:rPr lang="en-US" dirty="0"/>
              <a:t>STEP funded – Recruiting 5 Wisconsin wood products companies</a:t>
            </a:r>
          </a:p>
          <a:p>
            <a:r>
              <a:rPr lang="en-US" dirty="0"/>
              <a:t>Lead:  Jennifer Lu</a:t>
            </a:r>
          </a:p>
          <a:p>
            <a:endParaRPr lang="en-US" dirty="0"/>
          </a:p>
          <a:p>
            <a:r>
              <a:rPr lang="en-US" b="1" dirty="0"/>
              <a:t>June 5-9, Wisconsin Inbound Wood Buyers Mission</a:t>
            </a:r>
          </a:p>
          <a:p>
            <a:r>
              <a:rPr lang="en-US" dirty="0"/>
              <a:t>WIAE funded – Recruiting 8 Wisconsin wood products companies, meeting foreign buyers</a:t>
            </a:r>
          </a:p>
          <a:p>
            <a:r>
              <a:rPr lang="en-US" dirty="0"/>
              <a:t>Lead:  Jennifer Lu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56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D736-89FB-1A50-D7E4-68FD9B29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DATCP trade Promotion activities February -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0CD5-C744-2E0A-DCA6-59D3ADF239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June 8-11, </a:t>
            </a:r>
            <a:r>
              <a:rPr lang="en-US" b="1" dirty="0" err="1"/>
              <a:t>Semana</a:t>
            </a:r>
            <a:r>
              <a:rPr lang="en-US" b="1" dirty="0"/>
              <a:t> Verde Galicia Spain,  Agricultural Products Show</a:t>
            </a:r>
            <a:endParaRPr lang="en-US" dirty="0"/>
          </a:p>
          <a:p>
            <a:r>
              <a:rPr lang="en-US" dirty="0"/>
              <a:t>STEP funded  - Recruiting 4 Wisconsin livestock, genetics and feed companies, Wisconsin stand</a:t>
            </a:r>
          </a:p>
          <a:p>
            <a:r>
              <a:rPr lang="en-US" dirty="0"/>
              <a:t>Lead:  Luis Santana</a:t>
            </a:r>
          </a:p>
          <a:p>
            <a:endParaRPr lang="en-US" dirty="0"/>
          </a:p>
          <a:p>
            <a:r>
              <a:rPr lang="en-US" b="1" dirty="0"/>
              <a:t>June 10-16, UK London and Manchester Wisconsin Agricultural Trade Mission</a:t>
            </a:r>
          </a:p>
          <a:p>
            <a:r>
              <a:rPr lang="en-US" dirty="0"/>
              <a:t>WIAE funded – Recruiting 6 Wisconsin dairy, genetics, feed, wood, ginseng, craft distilled spirits and beers, food products companies</a:t>
            </a:r>
          </a:p>
          <a:p>
            <a:r>
              <a:rPr lang="en-US" dirty="0"/>
              <a:t>Leads:  Secretary Romanski, Staff:  Shirley Acedo, Jennifer Lu, Mark Rhoda Reis</a:t>
            </a:r>
          </a:p>
          <a:p>
            <a:endParaRPr lang="en-US" dirty="0"/>
          </a:p>
          <a:p>
            <a:r>
              <a:rPr lang="en-US" dirty="0"/>
              <a:t>For more information on trade promotion activities please visit…  </a:t>
            </a:r>
          </a:p>
          <a:p>
            <a:r>
              <a:rPr lang="en-US" b="1" dirty="0"/>
              <a:t>https://datcp.wi.gov/Pages/AgDevelopment/InternationalAgribusiness.aspx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27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206C0-4B7A-4244-90CA-738E9E668569}"/>
              </a:ext>
            </a:extLst>
          </p:cNvPr>
          <p:cNvSpPr txBox="1">
            <a:spLocks/>
          </p:cNvSpPr>
          <p:nvPr/>
        </p:nvSpPr>
        <p:spPr>
          <a:xfrm>
            <a:off x="576972" y="1362964"/>
            <a:ext cx="11029615" cy="60055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0896" indent="-22860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85000"/>
              <a:buFont typeface="Wingdings 2" panose="05020102010507070707" pitchFamily="18" charset="2"/>
              <a:buChar char="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2763" indent="-200025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50000"/>
              <a:buFont typeface="Wingdings 2" panose="05020102010507070707" pitchFamily="18" charset="2"/>
              <a:buChar char="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41363" indent="-18288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Wingdings 2" panose="05020102010507070707" pitchFamily="18" charset="2"/>
              <a:buChar char=""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69963" indent="-182563" algn="l" defTabSz="457189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are here to help!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27D953-EDB2-FD44-8201-C31B3276FA4A}"/>
              </a:ext>
            </a:extLst>
          </p:cNvPr>
          <p:cNvSpPr txBox="1">
            <a:spLocks/>
          </p:cNvSpPr>
          <p:nvPr/>
        </p:nvSpPr>
        <p:spPr>
          <a:xfrm>
            <a:off x="1567896" y="2013238"/>
            <a:ext cx="2576361" cy="1758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189" rtl="0" eaLnBrk="1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0896" indent="-22860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85000"/>
              <a:buFont typeface="Wingdings 2" panose="05020102010507070707" pitchFamily="18" charset="2"/>
              <a:buChar char="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2763" indent="-200025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50000"/>
              <a:buFont typeface="Wingdings 2" panose="05020102010507070707" pitchFamily="18" charset="2"/>
              <a:buChar char="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41363" indent="-18288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Wingdings 2" panose="05020102010507070707" pitchFamily="18" charset="2"/>
              <a:buChar char=""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69963" indent="-182563" algn="l" defTabSz="457189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Mark Rhoda-Reis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Director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and Business Development Bureau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608-224-5125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2"/>
              </a:rPr>
              <a:t>mark.rhodareis@wi.gov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02663F-67A1-B346-8B71-6B42DCCE62C2}"/>
              </a:ext>
            </a:extLst>
          </p:cNvPr>
          <p:cNvSpPr txBox="1">
            <a:spLocks/>
          </p:cNvSpPr>
          <p:nvPr/>
        </p:nvSpPr>
        <p:spPr>
          <a:xfrm>
            <a:off x="5154078" y="1896550"/>
            <a:ext cx="2497612" cy="1875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0896" indent="-22860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85000"/>
              <a:buFont typeface="Wingdings 2" panose="05020102010507070707" pitchFamily="18" charset="2"/>
              <a:buChar char="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2763" indent="-200025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50000"/>
              <a:buFont typeface="Wingdings 2" panose="05020102010507070707" pitchFamily="18" charset="2"/>
              <a:buChar char="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41363" indent="-18288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Wingdings 2" panose="05020102010507070707" pitchFamily="18" charset="2"/>
              <a:buChar char=""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69963" indent="-182563" algn="l" defTabSz="457189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Jennifer Lu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Economic Development Consultant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Animal Feed, Forestry Products, Livestock &amp; Genetics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Asia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608-224-5102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/>
              </a:rPr>
              <a:t>jennifer.lu@wi.gov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832439-5A1B-9A4F-9E52-2D701C7E8D78}"/>
              </a:ext>
            </a:extLst>
          </p:cNvPr>
          <p:cNvSpPr txBox="1">
            <a:spLocks/>
          </p:cNvSpPr>
          <p:nvPr/>
        </p:nvSpPr>
        <p:spPr>
          <a:xfrm>
            <a:off x="9237968" y="1983777"/>
            <a:ext cx="1930224" cy="185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189" rtl="0" eaLnBrk="1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0896" indent="-22860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85000"/>
              <a:buFont typeface="Wingdings 2" panose="05020102010507070707" pitchFamily="18" charset="2"/>
              <a:buChar char="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2763" indent="-200025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50000"/>
              <a:buFont typeface="Wingdings 2" panose="05020102010507070707" pitchFamily="18" charset="2"/>
              <a:buChar char="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41363" indent="-18288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Wingdings 2" panose="05020102010507070707" pitchFamily="18" charset="2"/>
              <a:buChar char=""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69963" indent="-182563" algn="l" defTabSz="457189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Lisa Stout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Economic Development Consultant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Processed Foods and Food Ingredients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Asia, Canada, Middle East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608-224-5126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lisa.stout@wi.gov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0BAC2D-AE47-E944-9E07-D0A846013A79}"/>
              </a:ext>
            </a:extLst>
          </p:cNvPr>
          <p:cNvSpPr txBox="1">
            <a:spLocks/>
          </p:cNvSpPr>
          <p:nvPr/>
        </p:nvSpPr>
        <p:spPr>
          <a:xfrm>
            <a:off x="1580613" y="4244686"/>
            <a:ext cx="2170876" cy="19006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189" rtl="0" eaLnBrk="1" latinLnBrk="0" hangingPunct="1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0896" indent="-22860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85000"/>
              <a:buFont typeface="Wingdings 2" panose="05020102010507070707" pitchFamily="18" charset="2"/>
              <a:buChar char="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2763" indent="-200025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50000"/>
              <a:buFont typeface="Wingdings 2" panose="05020102010507070707" pitchFamily="18" charset="2"/>
              <a:buChar char="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41363" indent="-182880" algn="l" defTabSz="457189" rtl="0" eaLnBrk="1" latinLnBrk="0" hangingPunct="1">
              <a:lnSpc>
                <a:spcPts val="2880"/>
              </a:lnSpc>
              <a:spcBef>
                <a:spcPts val="30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Wingdings 2" panose="05020102010507070707" pitchFamily="18" charset="2"/>
              <a:buChar char=""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69963" indent="-182563" algn="l" defTabSz="457189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900"/>
              </a:spcAft>
              <a:buClr>
                <a:schemeClr val="accent5">
                  <a:lumMod val="60000"/>
                  <a:lumOff val="40000"/>
                </a:schemeClr>
              </a:buClr>
              <a:buSzPct val="6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Shirley Acedo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Economic Development Consultant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Processed Foods and Food Ingredients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Latin America, European Union,  Middle East,  Africa, South Asia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8AB83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/>
              </a:rPr>
              <a:t>shirley.acedo@wi.gov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63D3-18FA-7742-9F5A-CA5E0D873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8" y="2019577"/>
            <a:ext cx="1385765" cy="1812192"/>
          </a:xfrm>
          <a:prstGeom prst="rect">
            <a:avLst/>
          </a:prstGeom>
        </p:spPr>
      </p:pic>
      <p:pic>
        <p:nvPicPr>
          <p:cNvPr id="11" name="Picture 2" descr="Mike Lochner">
            <a:extLst>
              <a:ext uri="{FF2B5EF4-FFF2-40B4-BE49-F238E27FC236}">
                <a16:creationId xmlns:a16="http://schemas.microsoft.com/office/drawing/2014/main" id="{BEC32604-18A2-3A44-A646-BCC7E6B6D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 bwMode="auto">
          <a:xfrm>
            <a:off x="7842790" y="1959901"/>
            <a:ext cx="1395178" cy="18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ike Lochner">
            <a:extLst>
              <a:ext uri="{FF2B5EF4-FFF2-40B4-BE49-F238E27FC236}">
                <a16:creationId xmlns:a16="http://schemas.microsoft.com/office/drawing/2014/main" id="{8F3EB693-4375-6E44-95BF-0BFFD60C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9" y="2014857"/>
            <a:ext cx="1374107" cy="18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140212" y="3992887"/>
            <a:ext cx="2295963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Dr. Luis Enrique Santana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Economic Development Consultant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Animal Feed, Fertilizers, Livestock &amp; Genetics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Canada, Latin America, Africa, European Union, Middle East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608-640-8075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9"/>
              </a:rPr>
              <a:t>luise.santana@wi.gov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A398A1-4565-9947-9044-F7E802CBBB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44" y="4138494"/>
            <a:ext cx="1423632" cy="1917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692559" y="757932"/>
            <a:ext cx="7068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International Agribusiness Center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8217" r="9478"/>
          <a:stretch/>
        </p:blipFill>
        <p:spPr>
          <a:xfrm>
            <a:off x="145495" y="4138494"/>
            <a:ext cx="1483502" cy="19176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37968" y="4204718"/>
            <a:ext cx="226045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455F51"/>
                </a:solidFill>
                <a:latin typeface="Gill Sans MT" panose="020B0502020104020203"/>
              </a:rPr>
              <a:t>Amy Kennedy</a:t>
            </a:r>
          </a:p>
          <a:p>
            <a:r>
              <a:rPr lang="en-US" sz="1300" dirty="0">
                <a:solidFill>
                  <a:srgbClr val="455F51"/>
                </a:solidFill>
                <a:latin typeface="Gill Sans MT" panose="020B0502020104020203"/>
              </a:rPr>
              <a:t>Trade Promotion Activity Coordinator</a:t>
            </a:r>
          </a:p>
          <a:p>
            <a:r>
              <a:rPr lang="en-US" sz="1300" dirty="0">
                <a:solidFill>
                  <a:srgbClr val="455F51"/>
                </a:solidFill>
                <a:latin typeface="Gill Sans MT" panose="020B0502020104020203"/>
              </a:rPr>
              <a:t>715-965-0121</a:t>
            </a:r>
          </a:p>
          <a:p>
            <a:r>
              <a:rPr lang="en-US" sz="1300" dirty="0">
                <a:solidFill>
                  <a:srgbClr val="455F51"/>
                </a:solidFill>
                <a:latin typeface="Gill Sans MT" panose="020B0502020104020203"/>
                <a:hlinkClick r:id="rId12"/>
              </a:rPr>
              <a:t>amy.kennedy@Wisconsin.gov</a:t>
            </a:r>
            <a:r>
              <a:rPr lang="en-US" sz="1300" dirty="0">
                <a:solidFill>
                  <a:srgbClr val="455F51"/>
                </a:solidFill>
                <a:latin typeface="Gill Sans MT" panose="020B050202010402020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0163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Agricultural export webinar – February 2023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22332" y="1883229"/>
            <a:ext cx="10468182" cy="4724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AGENDA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Welcome and Opening Remarks 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 Randy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Romanski</a:t>
            </a:r>
            <a:endParaRPr lang="en-US" sz="1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Export Expansion Grant FY22 Project Updates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Holstein Association – Ron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Sersland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President of Our Help Inc. (International Protein Sires)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Potato and Vegetable Growers Association (WPVGA), Dana Rady – Executive Director WPVGA, David Wickline - Sales and New Business Development Manager, Alsum Farms &amp; Produce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for the WEDC International Market Access Grant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Katie Ujdak – Global Trade and Investment Grant Specialist, Wisconsin Economic Development Corporation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Trade Promotion Activities February through June of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 Lisa Stout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International Development Consultant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44235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15, 2023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Lisa Stout   (608) 514-4538   lisa.stout@Wisconsin.gov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Wisconsin Agricultural Export Webinar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Lisa Stout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256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Agricultural export webinar – February 2023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22332" y="1883229"/>
            <a:ext cx="10468182" cy="4724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AGENDA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Welcome and Opening Remarks 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 Randy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Romanski</a:t>
            </a:r>
            <a:endParaRPr lang="en-US" sz="1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Export Expansion Grant FY22 Project Updates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Holstein Association – Ron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Sersland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President of Our Help Inc. (International Protein Sires)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Wisconsin Potato and Vegetable Growers Association (WPVGA), Dana Rady – Executive Director WPVGA, David Wickline - Sales and New Business Development Manager, Alsum Farms &amp; Produce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for the WEDC International Market Access Grant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Katie Ujdak – Global Trade and Investment Grant Specialist, Wisconsin Economic Development Corporation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Trade Promotion Activities February through June of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 Lisa Stout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International Development Consultant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352584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/>
              <a:t>WI Export Expansion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Dana Rady, WPVGA </a:t>
            </a:r>
          </a:p>
          <a:p>
            <a:r>
              <a:rPr lang="en-US" dirty="0"/>
              <a:t>David Wickline, Alsum Farms &amp; Produce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93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Grant #1 (May 2022 – 2024) - $45k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59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1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147B2F-5BF8-0A9F-7895-E622AF7F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0" y="133401"/>
            <a:ext cx="10925102" cy="4288104"/>
          </a:xfrm>
          <a:prstGeom prst="rect">
            <a:avLst/>
          </a:prstGeom>
        </p:spPr>
      </p:pic>
      <p:sp>
        <p:nvSpPr>
          <p:cNvPr id="45" name="Rectangle 33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0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D510-5702-DA06-66F6-3EB5ECA8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anchor="ctr"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</a:rPr>
              <a:t>Identify Market Opportunities in Canada &amp; Mexico</a:t>
            </a:r>
            <a:br>
              <a:rPr lang="en-US" sz="3100">
                <a:solidFill>
                  <a:srgbClr val="FFFFFF"/>
                </a:solidFill>
              </a:rPr>
            </a:br>
            <a:endParaRPr lang="en-US" sz="3100">
              <a:solidFill>
                <a:srgbClr val="FFFFFF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C99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0C5E-EAF7-252E-B685-653408A1A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301" y="4905300"/>
            <a:ext cx="5493699" cy="15544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- Develop promotional materials with sustainability messaging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5 and 10# russet bags translated to Spanish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Healthy Grown messaging to promote environmentally-friendly practices</a:t>
            </a:r>
          </a:p>
        </p:txBody>
      </p:sp>
    </p:spTree>
    <p:extLst>
      <p:ext uri="{BB962C8B-B14F-4D97-AF65-F5344CB8AC3E}">
        <p14:creationId xmlns:p14="http://schemas.microsoft.com/office/powerpoint/2010/main" val="2821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AB9CA5C-54F8-5810-1F68-E2506E72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56" y="1862282"/>
            <a:ext cx="10337292" cy="312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9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D510-5702-DA06-66F6-3EB5ECA8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69029"/>
            <a:ext cx="5977937" cy="1666501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Identify Market Opportunities in Canada &amp; Mexico</a:t>
            </a:r>
            <a:br>
              <a:rPr lang="en-US" sz="3700" dirty="0">
                <a:solidFill>
                  <a:srgbClr val="FFFFFF"/>
                </a:solidFill>
              </a:rPr>
            </a:br>
            <a:endParaRPr lang="en-US" sz="3700" dirty="0">
              <a:solidFill>
                <a:srgbClr val="FFFFFF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0C5E-EAF7-252E-B685-653408A1A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- Mexico Reverse Trade Mission (October 2022)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Participation from Alsum Farms &amp; Produce and WPVGA</a:t>
            </a:r>
          </a:p>
        </p:txBody>
      </p:sp>
      <p:pic>
        <p:nvPicPr>
          <p:cNvPr id="6" name="Picture 5" descr="A picture containing person, indoor, tray, preparing&#10;&#10;Description automatically generated">
            <a:extLst>
              <a:ext uri="{FF2B5EF4-FFF2-40B4-BE49-F238E27FC236}">
                <a16:creationId xmlns:a16="http://schemas.microsoft.com/office/drawing/2014/main" id="{305CF774-4B3E-FAB2-7E5D-4BEFF29A7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"/>
          <a:stretch/>
        </p:blipFill>
        <p:spPr>
          <a:xfrm rot="16200000">
            <a:off x="6472950" y="1138951"/>
            <a:ext cx="6858000" cy="4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0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3" name="Picture 2" descr="Letter&#10;&#10;Description automatically generated with low confidence">
            <a:extLst>
              <a:ext uri="{FF2B5EF4-FFF2-40B4-BE49-F238E27FC236}">
                <a16:creationId xmlns:a16="http://schemas.microsoft.com/office/drawing/2014/main" id="{2DE1FA5A-3F14-7CA1-6D7A-1E365A80B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69672" y="-2068945"/>
            <a:ext cx="5652655" cy="110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4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ATCP_Blue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87B331"/>
      </a:accent1>
      <a:accent2>
        <a:srgbClr val="63A537"/>
      </a:accent2>
      <a:accent3>
        <a:srgbClr val="698D25"/>
      </a:accent3>
      <a:accent4>
        <a:srgbClr val="EAF4D7"/>
      </a:accent4>
      <a:accent5>
        <a:srgbClr val="D0A800"/>
      </a:accent5>
      <a:accent6>
        <a:srgbClr val="AB8827"/>
      </a:accent6>
      <a:hlink>
        <a:srgbClr val="0070C0"/>
      </a:hlink>
      <a:folHlink>
        <a:srgbClr val="C1DF87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CP_Blue" id="{04F38F9F-BADA-475D-B12C-972BD32F5A13}" vid="{5D55F14C-60DF-4393-B6FE-CD03340F808E}"/>
    </a:ext>
  </a:extLst>
</a:theme>
</file>

<file path=ppt/theme/theme2.xml><?xml version="1.0" encoding="utf-8"?>
<a:theme xmlns:a="http://schemas.openxmlformats.org/drawingml/2006/main" name="WEDC_2022">
  <a:themeElements>
    <a:clrScheme name="WEDC (new)">
      <a:dk1>
        <a:sysClr val="windowText" lastClr="000000"/>
      </a:dk1>
      <a:lt1>
        <a:sysClr val="window" lastClr="FFFFFF"/>
      </a:lt1>
      <a:dk2>
        <a:srgbClr val="630042"/>
      </a:dk2>
      <a:lt2>
        <a:srgbClr val="D6D1C4"/>
      </a:lt2>
      <a:accent1>
        <a:srgbClr val="3D7CC9"/>
      </a:accent1>
      <a:accent2>
        <a:srgbClr val="FFC629"/>
      </a:accent2>
      <a:accent3>
        <a:srgbClr val="787020"/>
      </a:accent3>
      <a:accent4>
        <a:srgbClr val="000033"/>
      </a:accent4>
      <a:accent5>
        <a:srgbClr val="612141"/>
      </a:accent5>
      <a:accent6>
        <a:srgbClr val="B7265E"/>
      </a:accent6>
      <a:hlink>
        <a:srgbClr val="3D7CC9"/>
      </a:hlink>
      <a:folHlink>
        <a:srgbClr val="612141"/>
      </a:folHlink>
    </a:clrScheme>
    <a:fontScheme name="wisconsi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93A19F7DD0C4B8740FD07DD1FDFFF" ma:contentTypeVersion="18" ma:contentTypeDescription="Create a new document." ma:contentTypeScope="" ma:versionID="35e469270ac1539ef0f2262088be2a26">
  <xsd:schema xmlns:xsd="http://www.w3.org/2001/XMLSchema" xmlns:xs="http://www.w3.org/2001/XMLSchema" xmlns:p="http://schemas.microsoft.com/office/2006/metadata/properties" xmlns:ns1="http://schemas.microsoft.com/sharepoint/v3" xmlns:ns2="10f2cb44-b37d-4693-a5c3-140ab663d372" xmlns:ns3="fb82bcdf-ea63-4554-99e3-e15ccd87b479" targetNamespace="http://schemas.microsoft.com/office/2006/metadata/properties" ma:root="true" ma:fieldsID="01b5e7a286300cbcfed5030dfbfdaf36" ns1:_="" ns2:_="" ns3:_="">
    <xsd:import namespace="http://schemas.microsoft.com/sharepoint/v3"/>
    <xsd:import namespace="10f2cb44-b37d-4693-a5c3-140ab663d372"/>
    <xsd:import namespace="fb82bcdf-ea63-4554-99e3-e15ccd87b47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bureau" minOccurs="0"/>
                <xsd:element ref="ns3:_x002e_division"/>
                <xsd:element ref="ns3:_x002e_globalNavigation"/>
                <xsd:element ref="ns3:_x002e_program" minOccurs="0"/>
                <xsd:element ref="ns3:_x002e_purpose" minOccurs="0"/>
                <xsd:element ref="ns3:_x002e_year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2cb44-b37d-4693-a5c3-140ab663d3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2bcdf-ea63-4554-99e3-e15ccd87b479" elementFormDefault="qualified">
    <xsd:import namespace="http://schemas.microsoft.com/office/2006/documentManagement/types"/>
    <xsd:import namespace="http://schemas.microsoft.com/office/infopath/2007/PartnerControls"/>
    <xsd:element name="bureau" ma:index="13" nillable="true" ma:displayName=".Bureau" ma:internalName="bureau">
      <xsd:simpleType>
        <xsd:restriction base="dms:Text">
          <xsd:maxLength value="255"/>
        </xsd:restriction>
      </xsd:simpleType>
    </xsd:element>
    <xsd:element name="_x002e_division" ma:index="14" ma:displayName=".Division" ma:list="{666f73c0-ff85-4897-bedd-c4bfa5c5bae8}" ma:internalName="_x002E_division" ma:showField="Title" ma:web="fb82bcdf-ea63-4554-99e3-e15ccd87b479">
      <xsd:simpleType>
        <xsd:restriction base="dms:Lookup"/>
      </xsd:simpleType>
    </xsd:element>
    <xsd:element name="_x002e_globalNavigation" ma:index="15" ma:displayName=".Global Navigation" ma:list="{cc087b04-f769-438a-abab-25389f9209d1}" ma:internalName="_x002E_globalNavigation" ma:showField="Title" ma:web="fb82bcdf-ea63-4554-99e3-e15ccd87b479">
      <xsd:simpleType>
        <xsd:restriction base="dms:Lookup"/>
      </xsd:simpleType>
    </xsd:element>
    <xsd:element name="_x002e_program" ma:index="16" nillable="true" ma:displayName=".Program" ma:internalName="_x002E_program">
      <xsd:simpleType>
        <xsd:restriction base="dms:Text">
          <xsd:maxLength value="255"/>
        </xsd:restriction>
      </xsd:simpleType>
    </xsd:element>
    <xsd:element name="_x002e_purpose" ma:index="17" nillable="true" ma:displayName=".Purpose" ma:list="{27ad8e90-7efe-4104-98ae-37a81fef7fbc}" ma:internalName="_x002E_purpose" ma:showField="Title" ma:web="fb82bcdf-ea63-4554-99e3-e15ccd87b479">
      <xsd:simpleType>
        <xsd:restriction base="dms:Lookup"/>
      </xsd:simpleType>
    </xsd:element>
    <xsd:element name="_x002e_year" ma:index="18" nillable="true" ma:displayName=".Year" ma:decimals="0" ma:internalName="_x002E_year" ma:percentage="FALSE">
      <xsd:simpleType>
        <xsd:restriction base="dms:Number">
          <xsd:maxInclusive value="2050"/>
          <xsd:minInclusive value="1992"/>
        </xsd:restriction>
      </xsd:simple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e_division xmlns="fb82bcdf-ea63-4554-99e3-e15ccd87b479">5</_x002e_division>
    <_x002e_globalNavigation xmlns="fb82bcdf-ea63-4554-99e3-e15ccd87b479">9</_x002e_globalNavigation>
    <_x002e_program xmlns="fb82bcdf-ea63-4554-99e3-e15ccd87b479">Wisconsin Initiative for Agricultural Exports</_x002e_program>
    <_x002e_year xmlns="fb82bcdf-ea63-4554-99e3-e15ccd87b479" xsi:nil="true"/>
    <PublishingExpirationDate xmlns="http://schemas.microsoft.com/sharepoint/v3" xsi:nil="true"/>
    <PublishingStartDate xmlns="http://schemas.microsoft.com/sharepoint/v3" xsi:nil="true"/>
    <bureau xmlns="fb82bcdf-ea63-4554-99e3-e15ccd87b479" xsi:nil="true"/>
    <_x002e_purpose xmlns="fb82bcdf-ea63-4554-99e3-e15ccd87b479">3</_x002e_purpose>
    <_dlc_DocId xmlns="10f2cb44-b37d-4693-a5c3-140ab663d372">TUA7STYPYEWP-583178377-9169</_dlc_DocId>
    <_dlc_DocIdUrl xmlns="10f2cb44-b37d-4693-a5c3-140ab663d372">
      <Url>https://datcp2016-auth-prod.wi.gov/_layouts/15/DocIdRedir.aspx?ID=TUA7STYPYEWP-583178377-9169</Url>
      <Description>TUA7STYPYEWP-583178377-9169</Description>
    </_dlc_DocIdUrl>
  </documentManagement>
</p:properties>
</file>

<file path=customXml/itemProps1.xml><?xml version="1.0" encoding="utf-8"?>
<ds:datastoreItem xmlns:ds="http://schemas.openxmlformats.org/officeDocument/2006/customXml" ds:itemID="{5CE2DA5C-09DC-4184-BAD3-0582E191D2FF}"/>
</file>

<file path=customXml/itemProps2.xml><?xml version="1.0" encoding="utf-8"?>
<ds:datastoreItem xmlns:ds="http://schemas.openxmlformats.org/officeDocument/2006/customXml" ds:itemID="{31458B0B-325E-4D54-AED2-589E57C34755}"/>
</file>

<file path=customXml/itemProps3.xml><?xml version="1.0" encoding="utf-8"?>
<ds:datastoreItem xmlns:ds="http://schemas.openxmlformats.org/officeDocument/2006/customXml" ds:itemID="{71CB38E4-1974-4492-B590-38B0D08B5D15}"/>
</file>

<file path=customXml/itemProps4.xml><?xml version="1.0" encoding="utf-8"?>
<ds:datastoreItem xmlns:ds="http://schemas.openxmlformats.org/officeDocument/2006/customXml" ds:itemID="{7F5FCF9A-F614-446E-8035-670E29447EA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</TotalTime>
  <Words>1926</Words>
  <Application>Microsoft Office PowerPoint</Application>
  <PresentationFormat>Widescreen</PresentationFormat>
  <Paragraphs>272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Courier New</vt:lpstr>
      <vt:lpstr>Georgia Pro Cond Light</vt:lpstr>
      <vt:lpstr>Gill Sans MT</vt:lpstr>
      <vt:lpstr>Speak Pro</vt:lpstr>
      <vt:lpstr>verdana</vt:lpstr>
      <vt:lpstr>verdana</vt:lpstr>
      <vt:lpstr>Wingdings 2</vt:lpstr>
      <vt:lpstr>DATCP_Blue</vt:lpstr>
      <vt:lpstr>WEDC_2022</vt:lpstr>
      <vt:lpstr>RetrospectVTI</vt:lpstr>
      <vt:lpstr>PowerPoint Presentation</vt:lpstr>
      <vt:lpstr>Wisconsin Agricultural export webinar – February 2023</vt:lpstr>
      <vt:lpstr>Wisconsin Agricultural export webinar – February 2023</vt:lpstr>
      <vt:lpstr>WI Export Expansion</vt:lpstr>
      <vt:lpstr>Grant #1 (May 2022 – 2024) - $45k</vt:lpstr>
      <vt:lpstr>Identify Market Opportunities in Canada &amp; Mexico </vt:lpstr>
      <vt:lpstr>PowerPoint Presentation</vt:lpstr>
      <vt:lpstr>Identify Market Opportunities in Canada &amp; Mexico </vt:lpstr>
      <vt:lpstr>PowerPoint Presentation</vt:lpstr>
      <vt:lpstr>PowerPoint Presentation</vt:lpstr>
      <vt:lpstr>Grant #2 (January 2023 – 2025) - $50k </vt:lpstr>
      <vt:lpstr>Thank you</vt:lpstr>
      <vt:lpstr>Wisconsin Agricultural export webinar – February 2023</vt:lpstr>
      <vt:lpstr>PowerPoint Presentation</vt:lpstr>
      <vt:lpstr>Global Trade &amp; Investment</vt:lpstr>
      <vt:lpstr>International Market Access Grant</vt:lpstr>
      <vt:lpstr>PowerPoint Presentation</vt:lpstr>
      <vt:lpstr>PowerPoint Presentation</vt:lpstr>
      <vt:lpstr>PowerPoint Presentation</vt:lpstr>
      <vt:lpstr>PowerPoint Presentation</vt:lpstr>
      <vt:lpstr>Wisconsin Agricultural export webinar – February 2023</vt:lpstr>
      <vt:lpstr>DATCP Trade Promotion Activities February - June</vt:lpstr>
      <vt:lpstr>DATCP trade promotion activities February - June</vt:lpstr>
      <vt:lpstr>DATCP trade promotion activities February - June</vt:lpstr>
      <vt:lpstr>DATCP trade Promotion activities February - June</vt:lpstr>
      <vt:lpstr>PowerPoint Presentation</vt:lpstr>
      <vt:lpstr>Wisconsin Agricultural export webinar – February 2023</vt:lpstr>
      <vt:lpstr>PowerPoint Presentation</vt:lpstr>
    </vt:vector>
  </TitlesOfParts>
  <Company>DATCP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Agricultural Export Webinar – February 2023</dc:title>
  <dc:creator>Lawrence, Laurie J - DATCP</dc:creator>
  <cp:lastModifiedBy>Rhoda-Reis, Mark A</cp:lastModifiedBy>
  <cp:revision>292</cp:revision>
  <dcterms:created xsi:type="dcterms:W3CDTF">2020-03-20T19:19:58Z</dcterms:created>
  <dcterms:modified xsi:type="dcterms:W3CDTF">2023-02-14T23:14:39Z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0x010100A3B93A19F7DD0C4B8740FD07DD1FDFFF</vt:lpwstr>
  </property>
  <property fmtid="{D5CDD505-2E9C-101B-9397-08002B2CF9AE}" pid="3" name="_dlc_DocIdItemGuid">
    <vt:lpwstr>341ee085-f491-4437-9307-58bd421bedf2</vt:lpwstr>
  </property>
</Properties>
</file>